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4" r:id="rId3"/>
    <p:sldId id="272" r:id="rId4"/>
    <p:sldId id="265" r:id="rId5"/>
    <p:sldId id="277" r:id="rId6"/>
    <p:sldId id="267" r:id="rId7"/>
    <p:sldId id="274" r:id="rId8"/>
    <p:sldId id="271" r:id="rId9"/>
    <p:sldId id="278" r:id="rId10"/>
    <p:sldId id="266" r:id="rId11"/>
    <p:sldId id="273" r:id="rId12"/>
    <p:sldId id="268" r:id="rId13"/>
    <p:sldId id="270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>
        <p:scale>
          <a:sx n="80" d="100"/>
          <a:sy n="80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DDOTFILE\ddotmain\PSRA\MJM\PSRA\Reporting\Council%20Oversight%20and%20Budget\FY14%20Council%20Oversight\Permit%20Issuance%20Report%20Data%20FY12%20and%20FY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DDOTFILE\ddotmain\PSRA\MJM\PSRA\Reporting\Council%20Oversight%20and%20Budget\FY14%20Council%20Oversight\Permit%20Issuance%20Report%20Data%20FY12%20and%20FY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Permits By Type FY2012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'Permits Issued FY12FY13'!$A$2:$A$6</c:f>
              <c:strCache>
                <c:ptCount val="5"/>
                <c:pt idx="0">
                  <c:v>Residential Occupancy</c:v>
                </c:pt>
                <c:pt idx="1">
                  <c:v>Construction</c:v>
                </c:pt>
                <c:pt idx="2">
                  <c:v>Occupancy During Construction</c:v>
                </c:pt>
                <c:pt idx="3">
                  <c:v>Special Events</c:v>
                </c:pt>
                <c:pt idx="4">
                  <c:v>Commercial Vehicles</c:v>
                </c:pt>
              </c:strCache>
            </c:strRef>
          </c:cat>
          <c:val>
            <c:numRef>
              <c:f>'Permits Issued FY12FY13'!$B$2:$B$6</c:f>
              <c:numCache>
                <c:formatCode>General</c:formatCode>
                <c:ptCount val="5"/>
                <c:pt idx="0">
                  <c:v>13876</c:v>
                </c:pt>
                <c:pt idx="1">
                  <c:v>7230</c:v>
                </c:pt>
                <c:pt idx="2">
                  <c:v>11572</c:v>
                </c:pt>
                <c:pt idx="3">
                  <c:v>987</c:v>
                </c:pt>
                <c:pt idx="4">
                  <c:v>5387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Occupancy During Construction FY2012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'Occ During Const FY12FY13'!$A$2:$A$8</c:f>
              <c:strCache>
                <c:ptCount val="7"/>
                <c:pt idx="0">
                  <c:v>Manhole Access (1 Yr)</c:v>
                </c:pt>
                <c:pt idx="1">
                  <c:v>Other Work Related Occupancy</c:v>
                </c:pt>
                <c:pt idx="2">
                  <c:v>Roll Off Debris Container</c:v>
                </c:pt>
                <c:pt idx="3">
                  <c:v>Mobile Crane</c:v>
                </c:pt>
                <c:pt idx="4">
                  <c:v>Manhole Access (11 Day)</c:v>
                </c:pt>
                <c:pt idx="5">
                  <c:v>Steel Plates</c:v>
                </c:pt>
                <c:pt idx="6">
                  <c:v>Construction Staging Area</c:v>
                </c:pt>
              </c:strCache>
            </c:strRef>
          </c:cat>
          <c:val>
            <c:numRef>
              <c:f>'Occ During Const FY12FY13'!$B$2:$B$8</c:f>
              <c:numCache>
                <c:formatCode>General</c:formatCode>
                <c:ptCount val="7"/>
                <c:pt idx="0">
                  <c:v>13</c:v>
                </c:pt>
                <c:pt idx="1">
                  <c:v>91</c:v>
                </c:pt>
                <c:pt idx="2">
                  <c:v>1224</c:v>
                </c:pt>
                <c:pt idx="3">
                  <c:v>1305</c:v>
                </c:pt>
                <c:pt idx="4">
                  <c:v>1482</c:v>
                </c:pt>
                <c:pt idx="5">
                  <c:v>1713</c:v>
                </c:pt>
                <c:pt idx="6">
                  <c:v>5744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Occupancy During Construction FY2013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'Occ During Const FY12FY13'!$A$17:$A$23</c:f>
              <c:strCache>
                <c:ptCount val="7"/>
                <c:pt idx="0">
                  <c:v>Manhole Access (1 Yr)</c:v>
                </c:pt>
                <c:pt idx="1">
                  <c:v>Other Work Related Occupancy</c:v>
                </c:pt>
                <c:pt idx="2">
                  <c:v>Roll Off Debris Container</c:v>
                </c:pt>
                <c:pt idx="3">
                  <c:v>Mobile Crane</c:v>
                </c:pt>
                <c:pt idx="4">
                  <c:v>Manhole Access (11 Day)</c:v>
                </c:pt>
                <c:pt idx="5">
                  <c:v>Steel Plates</c:v>
                </c:pt>
                <c:pt idx="6">
                  <c:v>Construction Staging Area</c:v>
                </c:pt>
              </c:strCache>
            </c:strRef>
          </c:cat>
          <c:val>
            <c:numRef>
              <c:f>'Occ During Const FY12FY13'!$B$17:$B$23</c:f>
              <c:numCache>
                <c:formatCode>General</c:formatCode>
                <c:ptCount val="7"/>
                <c:pt idx="0">
                  <c:v>26</c:v>
                </c:pt>
                <c:pt idx="1">
                  <c:v>59</c:v>
                </c:pt>
                <c:pt idx="2">
                  <c:v>1603</c:v>
                </c:pt>
                <c:pt idx="3">
                  <c:v>1456</c:v>
                </c:pt>
                <c:pt idx="4">
                  <c:v>750</c:v>
                </c:pt>
                <c:pt idx="5">
                  <c:v>2412</c:v>
                </c:pt>
                <c:pt idx="6">
                  <c:v>7792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'Occ During Const FY12FY13'!$B$32</c:f>
              <c:strCache>
                <c:ptCount val="1"/>
                <c:pt idx="0">
                  <c:v>FY2012</c:v>
                </c:pt>
              </c:strCache>
            </c:strRef>
          </c:tx>
          <c:invertIfNegative val="0"/>
          <c:cat>
            <c:strRef>
              <c:f>'Occ During Const FY12FY13'!$A$33:$A$40</c:f>
              <c:strCache>
                <c:ptCount val="8"/>
                <c:pt idx="0">
                  <c:v>Manhole Access (1 Yr)</c:v>
                </c:pt>
                <c:pt idx="1">
                  <c:v>Other Work Related Occupancy</c:v>
                </c:pt>
                <c:pt idx="2">
                  <c:v>Roll Off Debris Container</c:v>
                </c:pt>
                <c:pt idx="3">
                  <c:v>Mobile Crane</c:v>
                </c:pt>
                <c:pt idx="4">
                  <c:v>Manhole Access (11 Day)</c:v>
                </c:pt>
                <c:pt idx="5">
                  <c:v>Steel Plates</c:v>
                </c:pt>
                <c:pt idx="6">
                  <c:v>Construction Staging Area</c:v>
                </c:pt>
                <c:pt idx="7">
                  <c:v>Total</c:v>
                </c:pt>
              </c:strCache>
            </c:strRef>
          </c:cat>
          <c:val>
            <c:numRef>
              <c:f>'Occ During Const FY12FY13'!$B$33:$B$40</c:f>
              <c:numCache>
                <c:formatCode>General</c:formatCode>
                <c:ptCount val="8"/>
                <c:pt idx="0">
                  <c:v>13</c:v>
                </c:pt>
                <c:pt idx="1">
                  <c:v>91</c:v>
                </c:pt>
                <c:pt idx="2">
                  <c:v>1224</c:v>
                </c:pt>
                <c:pt idx="3">
                  <c:v>1305</c:v>
                </c:pt>
                <c:pt idx="4">
                  <c:v>1482</c:v>
                </c:pt>
                <c:pt idx="5">
                  <c:v>1713</c:v>
                </c:pt>
                <c:pt idx="6">
                  <c:v>5744</c:v>
                </c:pt>
                <c:pt idx="7">
                  <c:v>11572</c:v>
                </c:pt>
              </c:numCache>
            </c:numRef>
          </c:val>
        </c:ser>
        <c:ser>
          <c:idx val="1"/>
          <c:order val="1"/>
          <c:tx>
            <c:strRef>
              <c:f>'Occ During Const FY12FY13'!$C$32</c:f>
              <c:strCache>
                <c:ptCount val="1"/>
                <c:pt idx="0">
                  <c:v>FY2013</c:v>
                </c:pt>
              </c:strCache>
            </c:strRef>
          </c:tx>
          <c:invertIfNegative val="0"/>
          <c:cat>
            <c:strRef>
              <c:f>'Occ During Const FY12FY13'!$A$33:$A$40</c:f>
              <c:strCache>
                <c:ptCount val="8"/>
                <c:pt idx="0">
                  <c:v>Manhole Access (1 Yr)</c:v>
                </c:pt>
                <c:pt idx="1">
                  <c:v>Other Work Related Occupancy</c:v>
                </c:pt>
                <c:pt idx="2">
                  <c:v>Roll Off Debris Container</c:v>
                </c:pt>
                <c:pt idx="3">
                  <c:v>Mobile Crane</c:v>
                </c:pt>
                <c:pt idx="4">
                  <c:v>Manhole Access (11 Day)</c:v>
                </c:pt>
                <c:pt idx="5">
                  <c:v>Steel Plates</c:v>
                </c:pt>
                <c:pt idx="6">
                  <c:v>Construction Staging Area</c:v>
                </c:pt>
                <c:pt idx="7">
                  <c:v>Total</c:v>
                </c:pt>
              </c:strCache>
            </c:strRef>
          </c:cat>
          <c:val>
            <c:numRef>
              <c:f>'Occ During Const FY12FY13'!$C$33:$C$40</c:f>
              <c:numCache>
                <c:formatCode>General</c:formatCode>
                <c:ptCount val="8"/>
                <c:pt idx="0">
                  <c:v>26</c:v>
                </c:pt>
                <c:pt idx="1">
                  <c:v>59</c:v>
                </c:pt>
                <c:pt idx="2">
                  <c:v>1603</c:v>
                </c:pt>
                <c:pt idx="3">
                  <c:v>1456</c:v>
                </c:pt>
                <c:pt idx="4">
                  <c:v>750</c:v>
                </c:pt>
                <c:pt idx="5">
                  <c:v>2412</c:v>
                </c:pt>
                <c:pt idx="6">
                  <c:v>7792</c:v>
                </c:pt>
                <c:pt idx="7">
                  <c:v>14098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47104"/>
        <c:axId val="127248640"/>
      </c:barChart>
      <c:catAx>
        <c:axId val="12724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248640"/>
        <c:crosses val="autoZero"/>
        <c:auto val="1"/>
        <c:lblAlgn val="ctr"/>
        <c:lblOffset val="100"/>
        <c:noMultiLvlLbl val="0"/>
      </c:catAx>
      <c:valAx>
        <c:axId val="12724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24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Special</a:t>
            </a:r>
            <a:r>
              <a:rPr lang="en-US" baseline="0"/>
              <a:t> Event Permits FY2012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'Special Events Permits FY12FY13'!$A$2:$A$7</c:f>
              <c:strCache>
                <c:ptCount val="6"/>
                <c:pt idx="0">
                  <c:v>Parade</c:v>
                </c:pt>
                <c:pt idx="1">
                  <c:v>Marathon</c:v>
                </c:pt>
                <c:pt idx="2">
                  <c:v>Farmer’s Market</c:v>
                </c:pt>
                <c:pt idx="3">
                  <c:v>City Event</c:v>
                </c:pt>
                <c:pt idx="4">
                  <c:v>Other Special Events</c:v>
                </c:pt>
                <c:pt idx="5">
                  <c:v>TV and Film</c:v>
                </c:pt>
              </c:strCache>
            </c:strRef>
          </c:cat>
          <c:val>
            <c:numRef>
              <c:f>'Special Events Permits FY12FY13'!$B$2:$B$7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23</c:v>
                </c:pt>
                <c:pt idx="3">
                  <c:v>28</c:v>
                </c:pt>
                <c:pt idx="4">
                  <c:v>386</c:v>
                </c:pt>
                <c:pt idx="5">
                  <c:v>573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Special Event Permits FY2013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'Special Events Permits FY12FY13'!$A$15:$A$20</c:f>
              <c:strCache>
                <c:ptCount val="6"/>
                <c:pt idx="0">
                  <c:v>Parade</c:v>
                </c:pt>
                <c:pt idx="1">
                  <c:v>Marathon</c:v>
                </c:pt>
                <c:pt idx="2">
                  <c:v>Farmer’s Market</c:v>
                </c:pt>
                <c:pt idx="3">
                  <c:v>City Event</c:v>
                </c:pt>
                <c:pt idx="4">
                  <c:v>Other Special Events</c:v>
                </c:pt>
                <c:pt idx="5">
                  <c:v>TV and Film</c:v>
                </c:pt>
              </c:strCache>
            </c:strRef>
          </c:cat>
          <c:val>
            <c:numRef>
              <c:f>'Special Events Permits FY12FY13'!$B$15:$B$20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21</c:v>
                </c:pt>
                <c:pt idx="3">
                  <c:v>108</c:v>
                </c:pt>
                <c:pt idx="4">
                  <c:v>627</c:v>
                </c:pt>
                <c:pt idx="5">
                  <c:v>561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'Special Events Permits FY12FY13'!$B$29</c:f>
              <c:strCache>
                <c:ptCount val="1"/>
                <c:pt idx="0">
                  <c:v>FY2012</c:v>
                </c:pt>
              </c:strCache>
            </c:strRef>
          </c:tx>
          <c:invertIfNegative val="0"/>
          <c:cat>
            <c:strRef>
              <c:f>'Special Events Permits FY12FY13'!$A$30:$A$36</c:f>
              <c:strCache>
                <c:ptCount val="7"/>
                <c:pt idx="0">
                  <c:v>Parade</c:v>
                </c:pt>
                <c:pt idx="1">
                  <c:v>Marathon</c:v>
                </c:pt>
                <c:pt idx="2">
                  <c:v>Farmer’s Market</c:v>
                </c:pt>
                <c:pt idx="3">
                  <c:v>City Event</c:v>
                </c:pt>
                <c:pt idx="4">
                  <c:v>Other Special Events</c:v>
                </c:pt>
                <c:pt idx="5">
                  <c:v>TV and Film</c:v>
                </c:pt>
                <c:pt idx="6">
                  <c:v>Total</c:v>
                </c:pt>
              </c:strCache>
            </c:strRef>
          </c:cat>
          <c:val>
            <c:numRef>
              <c:f>'Special Events Permits FY12FY13'!$B$30:$B$36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23</c:v>
                </c:pt>
                <c:pt idx="3">
                  <c:v>28</c:v>
                </c:pt>
                <c:pt idx="4">
                  <c:v>386</c:v>
                </c:pt>
                <c:pt idx="5">
                  <c:v>573</c:v>
                </c:pt>
                <c:pt idx="6">
                  <c:v>987</c:v>
                </c:pt>
              </c:numCache>
            </c:numRef>
          </c:val>
        </c:ser>
        <c:ser>
          <c:idx val="1"/>
          <c:order val="1"/>
          <c:tx>
            <c:strRef>
              <c:f>'Special Events Permits FY12FY13'!$C$29</c:f>
              <c:strCache>
                <c:ptCount val="1"/>
                <c:pt idx="0">
                  <c:v>FY2013</c:v>
                </c:pt>
              </c:strCache>
            </c:strRef>
          </c:tx>
          <c:invertIfNegative val="0"/>
          <c:cat>
            <c:strRef>
              <c:f>'Special Events Permits FY12FY13'!$A$30:$A$36</c:f>
              <c:strCache>
                <c:ptCount val="7"/>
                <c:pt idx="0">
                  <c:v>Parade</c:v>
                </c:pt>
                <c:pt idx="1">
                  <c:v>Marathon</c:v>
                </c:pt>
                <c:pt idx="2">
                  <c:v>Farmer’s Market</c:v>
                </c:pt>
                <c:pt idx="3">
                  <c:v>City Event</c:v>
                </c:pt>
                <c:pt idx="4">
                  <c:v>Other Special Events</c:v>
                </c:pt>
                <c:pt idx="5">
                  <c:v>TV and Film</c:v>
                </c:pt>
                <c:pt idx="6">
                  <c:v>Total</c:v>
                </c:pt>
              </c:strCache>
            </c:strRef>
          </c:cat>
          <c:val>
            <c:numRef>
              <c:f>'Special Events Permits FY12FY13'!$C$30:$C$36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21</c:v>
                </c:pt>
                <c:pt idx="3">
                  <c:v>108</c:v>
                </c:pt>
                <c:pt idx="4">
                  <c:v>627</c:v>
                </c:pt>
                <c:pt idx="5">
                  <c:v>561</c:v>
                </c:pt>
                <c:pt idx="6">
                  <c:v>1296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74112"/>
        <c:axId val="140875648"/>
      </c:barChart>
      <c:catAx>
        <c:axId val="14087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0875648"/>
        <c:crosses val="autoZero"/>
        <c:auto val="1"/>
        <c:lblAlgn val="ctr"/>
        <c:lblOffset val="100"/>
        <c:noMultiLvlLbl val="0"/>
      </c:catAx>
      <c:valAx>
        <c:axId val="14087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7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Commercial Vehicle Permits FY2012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'Commercial Veh FY12FY13'!$A$2:$A$3</c:f>
              <c:strCache>
                <c:ptCount val="2"/>
                <c:pt idx="0">
                  <c:v>Annual Tags</c:v>
                </c:pt>
                <c:pt idx="1">
                  <c:v>Single Haul</c:v>
                </c:pt>
              </c:strCache>
            </c:strRef>
          </c:cat>
          <c:val>
            <c:numRef>
              <c:f>'Commercial Veh FY12FY13'!$B$2:$B$3</c:f>
              <c:numCache>
                <c:formatCode>General</c:formatCode>
                <c:ptCount val="2"/>
                <c:pt idx="0">
                  <c:v>2669</c:v>
                </c:pt>
                <c:pt idx="1">
                  <c:v>2718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Commercial Vehicle Permits FY2013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'Commercial Veh FY12FY13'!$A$21:$A$22</c:f>
              <c:strCache>
                <c:ptCount val="2"/>
                <c:pt idx="0">
                  <c:v>Annual Tags</c:v>
                </c:pt>
                <c:pt idx="1">
                  <c:v>Single Haul</c:v>
                </c:pt>
              </c:strCache>
            </c:strRef>
          </c:cat>
          <c:val>
            <c:numRef>
              <c:f>'Commercial Veh FY12FY13'!$B$21:$B$22</c:f>
              <c:numCache>
                <c:formatCode>General</c:formatCode>
                <c:ptCount val="2"/>
                <c:pt idx="0">
                  <c:v>2325</c:v>
                </c:pt>
                <c:pt idx="1">
                  <c:v>2406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'Commercial Veh FY12FY13'!$B$35</c:f>
              <c:strCache>
                <c:ptCount val="1"/>
                <c:pt idx="0">
                  <c:v>FY12</c:v>
                </c:pt>
              </c:strCache>
            </c:strRef>
          </c:tx>
          <c:invertIfNegative val="0"/>
          <c:cat>
            <c:strRef>
              <c:f>'Commercial Veh FY12FY13'!$A$36:$A$38</c:f>
              <c:strCache>
                <c:ptCount val="3"/>
                <c:pt idx="0">
                  <c:v>Annual Tags</c:v>
                </c:pt>
                <c:pt idx="1">
                  <c:v>Single Haul</c:v>
                </c:pt>
                <c:pt idx="2">
                  <c:v>Total</c:v>
                </c:pt>
              </c:strCache>
            </c:strRef>
          </c:cat>
          <c:val>
            <c:numRef>
              <c:f>'Commercial Veh FY12FY13'!$B$36:$B$38</c:f>
              <c:numCache>
                <c:formatCode>General</c:formatCode>
                <c:ptCount val="3"/>
                <c:pt idx="0">
                  <c:v>2669</c:v>
                </c:pt>
                <c:pt idx="1">
                  <c:v>2718</c:v>
                </c:pt>
                <c:pt idx="2">
                  <c:v>5387</c:v>
                </c:pt>
              </c:numCache>
            </c:numRef>
          </c:val>
        </c:ser>
        <c:ser>
          <c:idx val="1"/>
          <c:order val="1"/>
          <c:tx>
            <c:strRef>
              <c:f>'Commercial Veh FY12FY13'!$C$35</c:f>
              <c:strCache>
                <c:ptCount val="1"/>
                <c:pt idx="0">
                  <c:v>FY13</c:v>
                </c:pt>
              </c:strCache>
            </c:strRef>
          </c:tx>
          <c:invertIfNegative val="0"/>
          <c:cat>
            <c:strRef>
              <c:f>'Commercial Veh FY12FY13'!$A$36:$A$38</c:f>
              <c:strCache>
                <c:ptCount val="3"/>
                <c:pt idx="0">
                  <c:v>Annual Tags</c:v>
                </c:pt>
                <c:pt idx="1">
                  <c:v>Single Haul</c:v>
                </c:pt>
                <c:pt idx="2">
                  <c:v>Total</c:v>
                </c:pt>
              </c:strCache>
            </c:strRef>
          </c:cat>
          <c:val>
            <c:numRef>
              <c:f>'Commercial Veh FY12FY13'!$C$36:$C$38</c:f>
              <c:numCache>
                <c:formatCode>General</c:formatCode>
                <c:ptCount val="3"/>
                <c:pt idx="0">
                  <c:v>2325</c:v>
                </c:pt>
                <c:pt idx="1">
                  <c:v>2406</c:v>
                </c:pt>
                <c:pt idx="2">
                  <c:v>4731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98400"/>
        <c:axId val="170599936"/>
      </c:barChart>
      <c:catAx>
        <c:axId val="170598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599936"/>
        <c:crosses val="autoZero"/>
        <c:auto val="1"/>
        <c:lblAlgn val="ctr"/>
        <c:lblOffset val="100"/>
        <c:noMultiLvlLbl val="0"/>
      </c:catAx>
      <c:valAx>
        <c:axId val="17059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598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Permits By Type FY2013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'Permits Issued FY12FY13'!$A$17:$A$21</c:f>
              <c:strCache>
                <c:ptCount val="5"/>
                <c:pt idx="0">
                  <c:v>Residential Occupancy</c:v>
                </c:pt>
                <c:pt idx="1">
                  <c:v>Construction</c:v>
                </c:pt>
                <c:pt idx="2">
                  <c:v>Occupancy During Construction</c:v>
                </c:pt>
                <c:pt idx="3">
                  <c:v>Special Events</c:v>
                </c:pt>
                <c:pt idx="4">
                  <c:v>Commercial Vehicles</c:v>
                </c:pt>
              </c:strCache>
            </c:strRef>
          </c:cat>
          <c:val>
            <c:numRef>
              <c:f>'Permits Issued FY12FY13'!$B$17:$B$21</c:f>
              <c:numCache>
                <c:formatCode>General</c:formatCode>
                <c:ptCount val="5"/>
                <c:pt idx="0">
                  <c:v>17880</c:v>
                </c:pt>
                <c:pt idx="1">
                  <c:v>10891</c:v>
                </c:pt>
                <c:pt idx="2">
                  <c:v>14098</c:v>
                </c:pt>
                <c:pt idx="3">
                  <c:v>1296</c:v>
                </c:pt>
                <c:pt idx="4">
                  <c:v>4731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'Permits Issued FY12FY13'!$B$32</c:f>
              <c:strCache>
                <c:ptCount val="1"/>
                <c:pt idx="0">
                  <c:v>FY2012</c:v>
                </c:pt>
              </c:strCache>
            </c:strRef>
          </c:tx>
          <c:invertIfNegative val="0"/>
          <c:cat>
            <c:strRef>
              <c:f>'Permits Issued FY12FY13'!$A$33:$A$38</c:f>
              <c:strCache>
                <c:ptCount val="6"/>
                <c:pt idx="0">
                  <c:v>Residential Occupancy</c:v>
                </c:pt>
                <c:pt idx="1">
                  <c:v>Construction</c:v>
                </c:pt>
                <c:pt idx="2">
                  <c:v>Occupancy During Construction</c:v>
                </c:pt>
                <c:pt idx="3">
                  <c:v>Special Events</c:v>
                </c:pt>
                <c:pt idx="4">
                  <c:v>Commercial Vehicles</c:v>
                </c:pt>
                <c:pt idx="5">
                  <c:v>Total</c:v>
                </c:pt>
              </c:strCache>
            </c:strRef>
          </c:cat>
          <c:val>
            <c:numRef>
              <c:f>'Permits Issued FY12FY13'!$B$33:$B$38</c:f>
              <c:numCache>
                <c:formatCode>General</c:formatCode>
                <c:ptCount val="6"/>
                <c:pt idx="0">
                  <c:v>13876</c:v>
                </c:pt>
                <c:pt idx="1">
                  <c:v>7230</c:v>
                </c:pt>
                <c:pt idx="2">
                  <c:v>11572</c:v>
                </c:pt>
                <c:pt idx="3">
                  <c:v>987</c:v>
                </c:pt>
                <c:pt idx="4">
                  <c:v>5387</c:v>
                </c:pt>
                <c:pt idx="5">
                  <c:v>39052</c:v>
                </c:pt>
              </c:numCache>
            </c:numRef>
          </c:val>
        </c:ser>
        <c:ser>
          <c:idx val="1"/>
          <c:order val="1"/>
          <c:tx>
            <c:strRef>
              <c:f>'Permits Issued FY12FY13'!$C$32</c:f>
              <c:strCache>
                <c:ptCount val="1"/>
                <c:pt idx="0">
                  <c:v>FY2013</c:v>
                </c:pt>
              </c:strCache>
            </c:strRef>
          </c:tx>
          <c:invertIfNegative val="0"/>
          <c:cat>
            <c:strRef>
              <c:f>'Permits Issued FY12FY13'!$A$33:$A$38</c:f>
              <c:strCache>
                <c:ptCount val="6"/>
                <c:pt idx="0">
                  <c:v>Residential Occupancy</c:v>
                </c:pt>
                <c:pt idx="1">
                  <c:v>Construction</c:v>
                </c:pt>
                <c:pt idx="2">
                  <c:v>Occupancy During Construction</c:v>
                </c:pt>
                <c:pt idx="3">
                  <c:v>Special Events</c:v>
                </c:pt>
                <c:pt idx="4">
                  <c:v>Commercial Vehicles</c:v>
                </c:pt>
                <c:pt idx="5">
                  <c:v>Total</c:v>
                </c:pt>
              </c:strCache>
            </c:strRef>
          </c:cat>
          <c:val>
            <c:numRef>
              <c:f>'Permits Issued FY12FY13'!$C$33:$C$38</c:f>
              <c:numCache>
                <c:formatCode>General</c:formatCode>
                <c:ptCount val="6"/>
                <c:pt idx="0">
                  <c:v>17880</c:v>
                </c:pt>
                <c:pt idx="1">
                  <c:v>10891</c:v>
                </c:pt>
                <c:pt idx="2">
                  <c:v>14098</c:v>
                </c:pt>
                <c:pt idx="3">
                  <c:v>1296</c:v>
                </c:pt>
                <c:pt idx="4">
                  <c:v>4731</c:v>
                </c:pt>
                <c:pt idx="5">
                  <c:v>48896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23392"/>
        <c:axId val="47325184"/>
      </c:barChart>
      <c:catAx>
        <c:axId val="47323392"/>
        <c:scaling>
          <c:orientation val="minMax"/>
        </c:scaling>
        <c:delete val="0"/>
        <c:axPos val="b"/>
        <c:majorTickMark val="out"/>
        <c:minorTickMark val="none"/>
        <c:tickLblPos val="nextTo"/>
        <c:crossAx val="47325184"/>
        <c:crosses val="autoZero"/>
        <c:auto val="1"/>
        <c:lblAlgn val="ctr"/>
        <c:lblOffset val="100"/>
        <c:noMultiLvlLbl val="0"/>
      </c:catAx>
      <c:valAx>
        <c:axId val="4732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23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Residential Occupancy FY2012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'Residential Occupancy FY12FY13'!$A$2:$A$7</c:f>
              <c:strCache>
                <c:ptCount val="6"/>
                <c:pt idx="0">
                  <c:v>Weddings</c:v>
                </c:pt>
                <c:pt idx="1">
                  <c:v>Block Parties</c:v>
                </c:pt>
                <c:pt idx="2">
                  <c:v>Funeral Service</c:v>
                </c:pt>
                <c:pt idx="3">
                  <c:v>One-Time Non-Recurring Event</c:v>
                </c:pt>
                <c:pt idx="4">
                  <c:v>Mobile Storage Container</c:v>
                </c:pt>
                <c:pt idx="5">
                  <c:v>Moving Truck</c:v>
                </c:pt>
              </c:strCache>
            </c:strRef>
          </c:cat>
          <c:val>
            <c:numRef>
              <c:f>'Residential Occupancy FY12FY13'!$B$2:$B$7</c:f>
              <c:numCache>
                <c:formatCode>General</c:formatCode>
                <c:ptCount val="6"/>
                <c:pt idx="0">
                  <c:v>122</c:v>
                </c:pt>
                <c:pt idx="1">
                  <c:v>224</c:v>
                </c:pt>
                <c:pt idx="2" formatCode="#,##0">
                  <c:v>1041</c:v>
                </c:pt>
                <c:pt idx="3" formatCode="#,##0">
                  <c:v>1328</c:v>
                </c:pt>
                <c:pt idx="4" formatCode="#,##0">
                  <c:v>1543</c:v>
                </c:pt>
                <c:pt idx="5" formatCode="#,##0">
                  <c:v>9618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Residential Occupancy FY2013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'Residential Occupancy FY12FY13'!$A$16:$A$21</c:f>
              <c:strCache>
                <c:ptCount val="6"/>
                <c:pt idx="0">
                  <c:v>Weddings</c:v>
                </c:pt>
                <c:pt idx="1">
                  <c:v>Block Parties</c:v>
                </c:pt>
                <c:pt idx="2">
                  <c:v>Funeral Service</c:v>
                </c:pt>
                <c:pt idx="3">
                  <c:v>One-Time Non-Recurring Event</c:v>
                </c:pt>
                <c:pt idx="4">
                  <c:v>Mobile Storage Container</c:v>
                </c:pt>
                <c:pt idx="5">
                  <c:v>Moving Truck</c:v>
                </c:pt>
              </c:strCache>
            </c:strRef>
          </c:cat>
          <c:val>
            <c:numRef>
              <c:f>'Residential Occupancy FY12FY13'!$B$16:$B$21</c:f>
              <c:numCache>
                <c:formatCode>General</c:formatCode>
                <c:ptCount val="6"/>
                <c:pt idx="0">
                  <c:v>477</c:v>
                </c:pt>
                <c:pt idx="1">
                  <c:v>242</c:v>
                </c:pt>
                <c:pt idx="2" formatCode="#,##0">
                  <c:v>1190</c:v>
                </c:pt>
                <c:pt idx="3" formatCode="#,##0">
                  <c:v>2148</c:v>
                </c:pt>
                <c:pt idx="4" formatCode="#,##0">
                  <c:v>1697</c:v>
                </c:pt>
                <c:pt idx="5" formatCode="#,##0">
                  <c:v>12126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'Residential Occupancy FY12FY13'!$B$29</c:f>
              <c:strCache>
                <c:ptCount val="1"/>
                <c:pt idx="0">
                  <c:v>FY12</c:v>
                </c:pt>
              </c:strCache>
            </c:strRef>
          </c:tx>
          <c:invertIfNegative val="0"/>
          <c:cat>
            <c:strRef>
              <c:f>'Residential Occupancy FY12FY13'!$A$30:$A$36</c:f>
              <c:strCache>
                <c:ptCount val="7"/>
                <c:pt idx="0">
                  <c:v>Weddings</c:v>
                </c:pt>
                <c:pt idx="1">
                  <c:v>Block Parties</c:v>
                </c:pt>
                <c:pt idx="2">
                  <c:v>Funeral Service</c:v>
                </c:pt>
                <c:pt idx="3">
                  <c:v>One-Time Non-Recurring Event</c:v>
                </c:pt>
                <c:pt idx="4">
                  <c:v>Mobile Storage Container</c:v>
                </c:pt>
                <c:pt idx="5">
                  <c:v>Moving Truck</c:v>
                </c:pt>
                <c:pt idx="6">
                  <c:v>Total</c:v>
                </c:pt>
              </c:strCache>
            </c:strRef>
          </c:cat>
          <c:val>
            <c:numRef>
              <c:f>'Residential Occupancy FY12FY13'!$B$30:$B$36</c:f>
              <c:numCache>
                <c:formatCode>General</c:formatCode>
                <c:ptCount val="7"/>
                <c:pt idx="0">
                  <c:v>122</c:v>
                </c:pt>
                <c:pt idx="1">
                  <c:v>224</c:v>
                </c:pt>
                <c:pt idx="2" formatCode="#,##0">
                  <c:v>1041</c:v>
                </c:pt>
                <c:pt idx="3" formatCode="#,##0">
                  <c:v>1328</c:v>
                </c:pt>
                <c:pt idx="4" formatCode="#,##0">
                  <c:v>1543</c:v>
                </c:pt>
                <c:pt idx="5" formatCode="#,##0">
                  <c:v>9618</c:v>
                </c:pt>
                <c:pt idx="6">
                  <c:v>13876</c:v>
                </c:pt>
              </c:numCache>
            </c:numRef>
          </c:val>
        </c:ser>
        <c:ser>
          <c:idx val="1"/>
          <c:order val="1"/>
          <c:tx>
            <c:strRef>
              <c:f>'Residential Occupancy FY12FY13'!$C$29</c:f>
              <c:strCache>
                <c:ptCount val="1"/>
                <c:pt idx="0">
                  <c:v>FY13</c:v>
                </c:pt>
              </c:strCache>
            </c:strRef>
          </c:tx>
          <c:invertIfNegative val="0"/>
          <c:cat>
            <c:strRef>
              <c:f>'Residential Occupancy FY12FY13'!$A$30:$A$36</c:f>
              <c:strCache>
                <c:ptCount val="7"/>
                <c:pt idx="0">
                  <c:v>Weddings</c:v>
                </c:pt>
                <c:pt idx="1">
                  <c:v>Block Parties</c:v>
                </c:pt>
                <c:pt idx="2">
                  <c:v>Funeral Service</c:v>
                </c:pt>
                <c:pt idx="3">
                  <c:v>One-Time Non-Recurring Event</c:v>
                </c:pt>
                <c:pt idx="4">
                  <c:v>Mobile Storage Container</c:v>
                </c:pt>
                <c:pt idx="5">
                  <c:v>Moving Truck</c:v>
                </c:pt>
                <c:pt idx="6">
                  <c:v>Total</c:v>
                </c:pt>
              </c:strCache>
            </c:strRef>
          </c:cat>
          <c:val>
            <c:numRef>
              <c:f>'Residential Occupancy FY12FY13'!$C$30:$C$36</c:f>
              <c:numCache>
                <c:formatCode>General</c:formatCode>
                <c:ptCount val="7"/>
                <c:pt idx="0">
                  <c:v>477</c:v>
                </c:pt>
                <c:pt idx="1">
                  <c:v>242</c:v>
                </c:pt>
                <c:pt idx="2" formatCode="#,##0">
                  <c:v>1190</c:v>
                </c:pt>
                <c:pt idx="3" formatCode="#,##0">
                  <c:v>2148</c:v>
                </c:pt>
                <c:pt idx="4" formatCode="#,##0">
                  <c:v>1697</c:v>
                </c:pt>
                <c:pt idx="5" formatCode="#,##0">
                  <c:v>12126</c:v>
                </c:pt>
                <c:pt idx="6">
                  <c:v>17880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71456"/>
        <c:axId val="85572992"/>
      </c:barChart>
      <c:catAx>
        <c:axId val="8557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85572992"/>
        <c:crosses val="autoZero"/>
        <c:auto val="1"/>
        <c:lblAlgn val="ctr"/>
        <c:lblOffset val="100"/>
        <c:noMultiLvlLbl val="0"/>
      </c:catAx>
      <c:valAx>
        <c:axId val="8557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7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Construction Permits FY2012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'Construction FY12FY13'!$A$2:$A$8</c:f>
              <c:strCache>
                <c:ptCount val="7"/>
                <c:pt idx="0">
                  <c:v>PS Rental</c:v>
                </c:pt>
                <c:pt idx="1">
                  <c:v>Landscaping</c:v>
                </c:pt>
                <c:pt idx="2">
                  <c:v>Projections</c:v>
                </c:pt>
                <c:pt idx="3">
                  <c:v>Fixtures</c:v>
                </c:pt>
                <c:pt idx="4">
                  <c:v>Overhead Work</c:v>
                </c:pt>
                <c:pt idx="5">
                  <c:v>Paving</c:v>
                </c:pt>
                <c:pt idx="6">
                  <c:v>Excavation</c:v>
                </c:pt>
              </c:strCache>
            </c:strRef>
          </c:cat>
          <c:val>
            <c:numRef>
              <c:f>'Construction FY12FY13'!$B$2:$B$8</c:f>
              <c:numCache>
                <c:formatCode>General</c:formatCode>
                <c:ptCount val="7"/>
                <c:pt idx="0">
                  <c:v>108</c:v>
                </c:pt>
                <c:pt idx="1">
                  <c:v>187</c:v>
                </c:pt>
                <c:pt idx="2">
                  <c:v>232</c:v>
                </c:pt>
                <c:pt idx="3">
                  <c:v>450</c:v>
                </c:pt>
                <c:pt idx="4">
                  <c:v>589</c:v>
                </c:pt>
                <c:pt idx="5">
                  <c:v>1580</c:v>
                </c:pt>
                <c:pt idx="6">
                  <c:v>5650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Construction Permits FY2013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'Construction FY12FY13'!$A$16:$A$22</c:f>
              <c:strCache>
                <c:ptCount val="7"/>
                <c:pt idx="0">
                  <c:v>PS Rental</c:v>
                </c:pt>
                <c:pt idx="1">
                  <c:v>Landscaping</c:v>
                </c:pt>
                <c:pt idx="2">
                  <c:v>Projections</c:v>
                </c:pt>
                <c:pt idx="3">
                  <c:v>Fixtures</c:v>
                </c:pt>
                <c:pt idx="4">
                  <c:v>Overhead Work</c:v>
                </c:pt>
                <c:pt idx="5">
                  <c:v>Paving</c:v>
                </c:pt>
                <c:pt idx="6">
                  <c:v>Excavation</c:v>
                </c:pt>
              </c:strCache>
            </c:strRef>
          </c:cat>
          <c:val>
            <c:numRef>
              <c:f>'Construction FY12FY13'!$B$16:$B$22</c:f>
              <c:numCache>
                <c:formatCode>General</c:formatCode>
                <c:ptCount val="7"/>
                <c:pt idx="0">
                  <c:v>144</c:v>
                </c:pt>
                <c:pt idx="1">
                  <c:v>220</c:v>
                </c:pt>
                <c:pt idx="2">
                  <c:v>327</c:v>
                </c:pt>
                <c:pt idx="3">
                  <c:v>552</c:v>
                </c:pt>
                <c:pt idx="4">
                  <c:v>695</c:v>
                </c:pt>
                <c:pt idx="5">
                  <c:v>3093</c:v>
                </c:pt>
                <c:pt idx="6">
                  <c:v>7798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'Construction FY12FY13'!$B$30</c:f>
              <c:strCache>
                <c:ptCount val="1"/>
                <c:pt idx="0">
                  <c:v>FY2012</c:v>
                </c:pt>
              </c:strCache>
            </c:strRef>
          </c:tx>
          <c:invertIfNegative val="0"/>
          <c:cat>
            <c:strRef>
              <c:f>'Construction FY12FY13'!$A$31:$A$38</c:f>
              <c:strCache>
                <c:ptCount val="8"/>
                <c:pt idx="0">
                  <c:v>PS Rental</c:v>
                </c:pt>
                <c:pt idx="1">
                  <c:v>Landscaping</c:v>
                </c:pt>
                <c:pt idx="2">
                  <c:v>Projections</c:v>
                </c:pt>
                <c:pt idx="3">
                  <c:v>Fixtures</c:v>
                </c:pt>
                <c:pt idx="4">
                  <c:v>Overhead Work</c:v>
                </c:pt>
                <c:pt idx="5">
                  <c:v>Paving</c:v>
                </c:pt>
                <c:pt idx="6">
                  <c:v>Excavation</c:v>
                </c:pt>
                <c:pt idx="7">
                  <c:v>Total</c:v>
                </c:pt>
              </c:strCache>
            </c:strRef>
          </c:cat>
          <c:val>
            <c:numRef>
              <c:f>'Construction FY12FY13'!$B$31:$B$38</c:f>
              <c:numCache>
                <c:formatCode>General</c:formatCode>
                <c:ptCount val="8"/>
                <c:pt idx="0">
                  <c:v>108</c:v>
                </c:pt>
                <c:pt idx="1">
                  <c:v>187</c:v>
                </c:pt>
                <c:pt idx="2">
                  <c:v>232</c:v>
                </c:pt>
                <c:pt idx="3">
                  <c:v>450</c:v>
                </c:pt>
                <c:pt idx="4">
                  <c:v>589</c:v>
                </c:pt>
                <c:pt idx="5">
                  <c:v>1580</c:v>
                </c:pt>
                <c:pt idx="6">
                  <c:v>5650</c:v>
                </c:pt>
                <c:pt idx="7">
                  <c:v>7230</c:v>
                </c:pt>
              </c:numCache>
            </c:numRef>
          </c:val>
        </c:ser>
        <c:ser>
          <c:idx val="1"/>
          <c:order val="1"/>
          <c:tx>
            <c:strRef>
              <c:f>'Construction FY12FY13'!$C$30</c:f>
              <c:strCache>
                <c:ptCount val="1"/>
                <c:pt idx="0">
                  <c:v>FY2013</c:v>
                </c:pt>
              </c:strCache>
            </c:strRef>
          </c:tx>
          <c:invertIfNegative val="0"/>
          <c:cat>
            <c:strRef>
              <c:f>'Construction FY12FY13'!$A$31:$A$38</c:f>
              <c:strCache>
                <c:ptCount val="8"/>
                <c:pt idx="0">
                  <c:v>PS Rental</c:v>
                </c:pt>
                <c:pt idx="1">
                  <c:v>Landscaping</c:v>
                </c:pt>
                <c:pt idx="2">
                  <c:v>Projections</c:v>
                </c:pt>
                <c:pt idx="3">
                  <c:v>Fixtures</c:v>
                </c:pt>
                <c:pt idx="4">
                  <c:v>Overhead Work</c:v>
                </c:pt>
                <c:pt idx="5">
                  <c:v>Paving</c:v>
                </c:pt>
                <c:pt idx="6">
                  <c:v>Excavation</c:v>
                </c:pt>
                <c:pt idx="7">
                  <c:v>Total</c:v>
                </c:pt>
              </c:strCache>
            </c:strRef>
          </c:cat>
          <c:val>
            <c:numRef>
              <c:f>'Construction FY12FY13'!$C$31:$C$38</c:f>
              <c:numCache>
                <c:formatCode>General</c:formatCode>
                <c:ptCount val="8"/>
                <c:pt idx="0">
                  <c:v>144</c:v>
                </c:pt>
                <c:pt idx="1">
                  <c:v>220</c:v>
                </c:pt>
                <c:pt idx="2">
                  <c:v>327</c:v>
                </c:pt>
                <c:pt idx="3">
                  <c:v>552</c:v>
                </c:pt>
                <c:pt idx="4">
                  <c:v>695</c:v>
                </c:pt>
                <c:pt idx="5">
                  <c:v>3093</c:v>
                </c:pt>
                <c:pt idx="6">
                  <c:v>7798</c:v>
                </c:pt>
                <c:pt idx="7">
                  <c:v>10891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92096"/>
        <c:axId val="103893632"/>
      </c:barChart>
      <c:catAx>
        <c:axId val="10389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893632"/>
        <c:crosses val="autoZero"/>
        <c:auto val="1"/>
        <c:lblAlgn val="ctr"/>
        <c:lblOffset val="100"/>
        <c:noMultiLvlLbl val="0"/>
      </c:catAx>
      <c:valAx>
        <c:axId val="10389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892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514AD-5B57-453F-A4E3-33A665B1A2CB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547A-BA1C-4014-8056-764CFF155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CDD1-4428-4E03-A3B8-4C46DBAA446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B730-037E-45ED-8B2B-D12BA3BC05CF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B34E-E116-493B-B8DF-B4EB8502DADE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6D88-A5A5-4B2D-A6C9-4A3FB0F214AE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7F4-A5D3-45EF-804D-BA31F098A932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A26-441D-467A-B46F-0B4E405E530C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C30E-EC89-488C-9ED3-730487A8779A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FCAA-C68D-4C3F-A2B7-76931E97D597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600-399A-400E-9A92-5E90C1B4F9D9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EA6-71B9-4B1E-B7ED-ECE540C9242F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9756-7C50-4059-B0E3-6EF6F5C5D57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03CF-4460-43B3-A86D-9DF4036D98BE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121C-F224-4155-BD77-A7368EB2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295400"/>
            <a:ext cx="6705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DISTRICT DEPARTMENT OF TRANSPORTATION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PSRA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PERMIT ISSUANCE REPORT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FY2012-FY2013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9D05-930F-4DB2-AE1B-6C5E48069275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38C4-01F9-4043-8BAB-77C6BDF4DD4D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EVENT OCCUPANCY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488161"/>
              </p:ext>
            </p:extLst>
          </p:nvPr>
        </p:nvGraphicFramePr>
        <p:xfrm>
          <a:off x="32657" y="1981200"/>
          <a:ext cx="4555331" cy="24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264155"/>
              </p:ext>
            </p:extLst>
          </p:nvPr>
        </p:nvGraphicFramePr>
        <p:xfrm>
          <a:off x="4283869" y="1981200"/>
          <a:ext cx="4555331" cy="25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5CE-CA98-430A-81F5-57BFEAF2D23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EVENT OCCUPANCY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139818"/>
              </p:ext>
            </p:extLst>
          </p:nvPr>
        </p:nvGraphicFramePr>
        <p:xfrm>
          <a:off x="446484" y="1228725"/>
          <a:ext cx="7946231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C73-8EEC-4037-ACC4-6C415814C39F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3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COMMERCIAL VEHICLES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261277"/>
              </p:ext>
            </p:extLst>
          </p:nvPr>
        </p:nvGraphicFramePr>
        <p:xfrm>
          <a:off x="-25730" y="182880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675249"/>
              </p:ext>
            </p:extLst>
          </p:nvPr>
        </p:nvGraphicFramePr>
        <p:xfrm>
          <a:off x="4419600" y="18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6926-5CD4-49D9-894F-249CD4FA348A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53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COMMERCIAL VEHICLES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050222"/>
              </p:ext>
            </p:extLst>
          </p:nvPr>
        </p:nvGraphicFramePr>
        <p:xfrm>
          <a:off x="500742" y="1371600"/>
          <a:ext cx="7347857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3902-D06C-4898-8A46-2156187C0717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38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PERMIT SUMMARY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FY 2012 &amp; FY 2013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932090"/>
              </p:ext>
            </p:extLst>
          </p:nvPr>
        </p:nvGraphicFramePr>
        <p:xfrm>
          <a:off x="276101" y="1828800"/>
          <a:ext cx="43053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99869"/>
              </p:ext>
            </p:extLst>
          </p:nvPr>
        </p:nvGraphicFramePr>
        <p:xfrm>
          <a:off x="4637809" y="1828800"/>
          <a:ext cx="420139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5CE-CA98-430A-81F5-57BFEAF2D23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533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PERMIT SUMMARY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FY 2012 &amp; FY 2013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852815"/>
              </p:ext>
            </p:extLst>
          </p:nvPr>
        </p:nvGraphicFramePr>
        <p:xfrm>
          <a:off x="1221611" y="1364397"/>
          <a:ext cx="6150986" cy="358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D06-3436-493D-BF8A-D70E440C5436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533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RESIDENTIAL OCCUPANCY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141709"/>
              </p:ext>
            </p:extLst>
          </p:nvPr>
        </p:nvGraphicFramePr>
        <p:xfrm>
          <a:off x="160734" y="1981200"/>
          <a:ext cx="4555331" cy="275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959552"/>
              </p:ext>
            </p:extLst>
          </p:nvPr>
        </p:nvGraphicFramePr>
        <p:xfrm>
          <a:off x="4419600" y="1981200"/>
          <a:ext cx="4555331" cy="275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5CE-CA98-430A-81F5-57BFEAF2D23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533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RESIDENTIAL OCCUPANCY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98152"/>
              </p:ext>
            </p:extLst>
          </p:nvPr>
        </p:nvGraphicFramePr>
        <p:xfrm>
          <a:off x="776287" y="1304926"/>
          <a:ext cx="6858000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3F4D-9360-4214-8FBD-03AEB6F4C073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609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69548"/>
              </p:ext>
            </p:extLst>
          </p:nvPr>
        </p:nvGraphicFramePr>
        <p:xfrm>
          <a:off x="82941" y="18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245400"/>
              </p:ext>
            </p:extLst>
          </p:nvPr>
        </p:nvGraphicFramePr>
        <p:xfrm>
          <a:off x="4495800" y="1905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5CE-CA98-430A-81F5-57BFEAF2D23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609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499169"/>
              </p:ext>
            </p:extLst>
          </p:nvPr>
        </p:nvGraphicFramePr>
        <p:xfrm>
          <a:off x="496784" y="1295400"/>
          <a:ext cx="7351816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19C-1931-47D9-B840-4B93D8F7DC69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381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OCCUPANCY  DURING CONSTRUCTION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128678"/>
              </p:ext>
            </p:extLst>
          </p:nvPr>
        </p:nvGraphicFramePr>
        <p:xfrm>
          <a:off x="21771" y="1905000"/>
          <a:ext cx="4555331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543779"/>
              </p:ext>
            </p:extLst>
          </p:nvPr>
        </p:nvGraphicFramePr>
        <p:xfrm>
          <a:off x="4495800" y="1981200"/>
          <a:ext cx="4555331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oneCityLOGO_ve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woosh_Wo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>
            <a:fillRect/>
          </a:stretch>
        </p:blipFill>
        <p:spPr bwMode="auto">
          <a:xfrm>
            <a:off x="533400" y="4953001"/>
            <a:ext cx="82391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5486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District Department of Transportation | Public Space Regulation Administration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Permits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Office |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1100 4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Street SW, Suite E-360, Washington, DC 20024 | 202-442-4670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Inspections Office | 55 M St SE, 6th Floor, Washington, DC 20003  |202-645-7050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ddot.dc.gov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38175" cy="61912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5CE-CA98-430A-81F5-57BFEAF2D230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121C-F224-4155-BD77-A7368EB290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381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OCCUPANCY  DURING CONSTRUCTION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846686"/>
              </p:ext>
            </p:extLst>
          </p:nvPr>
        </p:nvGraphicFramePr>
        <p:xfrm>
          <a:off x="533400" y="1276940"/>
          <a:ext cx="7315200" cy="372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714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DEPARTMENT OF TRANSPORTATION PUBLIC SPACE ADMINSTRATION</dc:title>
  <dc:creator>children3g1b</dc:creator>
  <cp:lastModifiedBy>ServUS</cp:lastModifiedBy>
  <cp:revision>118</cp:revision>
  <dcterms:created xsi:type="dcterms:W3CDTF">2012-11-06T02:39:48Z</dcterms:created>
  <dcterms:modified xsi:type="dcterms:W3CDTF">2014-02-26T17:43:44Z</dcterms:modified>
</cp:coreProperties>
</file>