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1DD300-FF65-4233-AC8B-634280B594F5}"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10EF9136-B91C-4552-9A0A-7585BE16A728}">
      <dgm:prSet phldrT="[Text]" custT="1"/>
      <dgm:spPr/>
      <dgm:t>
        <a:bodyPr rIns="0"/>
        <a:lstStyle/>
        <a:p>
          <a:pPr algn="l">
            <a:tabLst/>
          </a:pPr>
          <a:r>
            <a:rPr lang="en-US" sz="1800" b="1" u="sng" dirty="0" smtClean="0"/>
            <a:t>Step 1</a:t>
          </a:r>
          <a:r>
            <a:rPr lang="en-US" sz="1800" b="1" dirty="0" smtClean="0"/>
            <a:t>: </a:t>
          </a:r>
          <a:r>
            <a:rPr lang="en-US" sz="1600" dirty="0" smtClean="0"/>
            <a:t>Using  at least 4 years of enrollment history, DCPS applies grade by grade trends at each individual school to adjust the rising cohort numbers. So, for example, if a particular school has a history of losing 10% of their rising 5th grade class, we will apply that loss rate to this year’s 4th grade enrollment. Past work with various statistical models has demonstrated that this cohort model is by far the strongest predictor of future enrollment. </a:t>
          </a:r>
          <a:endParaRPr lang="en-US" sz="1600" dirty="0"/>
        </a:p>
      </dgm:t>
    </dgm:pt>
    <dgm:pt modelId="{5449E2A2-A87D-4CE4-AF26-D1D142C9AD95}" type="parTrans" cxnId="{30FE7C1B-B168-4F74-B7AF-ECC9866F66D0}">
      <dgm:prSet/>
      <dgm:spPr/>
      <dgm:t>
        <a:bodyPr/>
        <a:lstStyle/>
        <a:p>
          <a:endParaRPr lang="en-US"/>
        </a:p>
      </dgm:t>
    </dgm:pt>
    <dgm:pt modelId="{D8A06F5D-FCCC-409E-BDCB-0B3D61E8C8B5}" type="sibTrans" cxnId="{30FE7C1B-B168-4F74-B7AF-ECC9866F66D0}">
      <dgm:prSet/>
      <dgm:spPr/>
      <dgm:t>
        <a:bodyPr/>
        <a:lstStyle/>
        <a:p>
          <a:endParaRPr lang="en-US"/>
        </a:p>
      </dgm:t>
    </dgm:pt>
    <dgm:pt modelId="{861ED08B-7F43-4B38-8948-9DE03201DF08}">
      <dgm:prSet phldrT="[Text]" custT="1"/>
      <dgm:spPr/>
      <dgm:t>
        <a:bodyPr/>
        <a:lstStyle/>
        <a:p>
          <a:r>
            <a:rPr lang="en-US" sz="1800" b="1" u="sng" dirty="0" smtClean="0"/>
            <a:t>Step 2</a:t>
          </a:r>
          <a:r>
            <a:rPr lang="en-US" sz="1800" b="1" dirty="0" smtClean="0"/>
            <a:t>: </a:t>
          </a:r>
          <a:r>
            <a:rPr lang="en-US" sz="1600" dirty="0" smtClean="0"/>
            <a:t>Adjust the cohort-derived numbers to reflect planned programmatic changes. This includes changes in grade configuration, planned expansion of early childhood classrooms, and planned introduction of new special education programs.  This also include examining birth rates and potential impact on early childhood capture rate.</a:t>
          </a:r>
        </a:p>
      </dgm:t>
    </dgm:pt>
    <dgm:pt modelId="{8F04ADD7-2512-4911-9235-715E21C11CB7}" type="parTrans" cxnId="{60DBC66E-ED05-4017-AEAF-95E84350AFA2}">
      <dgm:prSet/>
      <dgm:spPr/>
      <dgm:t>
        <a:bodyPr/>
        <a:lstStyle/>
        <a:p>
          <a:endParaRPr lang="en-US"/>
        </a:p>
      </dgm:t>
    </dgm:pt>
    <dgm:pt modelId="{21DD562F-9715-4079-B63E-F53B5BEF71FB}" type="sibTrans" cxnId="{60DBC66E-ED05-4017-AEAF-95E84350AFA2}">
      <dgm:prSet/>
      <dgm:spPr/>
      <dgm:t>
        <a:bodyPr/>
        <a:lstStyle/>
        <a:p>
          <a:endParaRPr lang="en-US"/>
        </a:p>
      </dgm:t>
    </dgm:pt>
    <dgm:pt modelId="{AC664D32-9945-4168-8F60-02DDEDA98FC2}" type="pres">
      <dgm:prSet presAssocID="{AF1DD300-FF65-4233-AC8B-634280B594F5}" presName="outerComposite" presStyleCnt="0">
        <dgm:presLayoutVars>
          <dgm:chMax val="5"/>
          <dgm:dir/>
          <dgm:resizeHandles val="exact"/>
        </dgm:presLayoutVars>
      </dgm:prSet>
      <dgm:spPr/>
      <dgm:t>
        <a:bodyPr/>
        <a:lstStyle/>
        <a:p>
          <a:endParaRPr lang="en-US"/>
        </a:p>
      </dgm:t>
    </dgm:pt>
    <dgm:pt modelId="{12B5BCF6-A030-4954-A46B-A4B71BBF5E0E}" type="pres">
      <dgm:prSet presAssocID="{AF1DD300-FF65-4233-AC8B-634280B594F5}" presName="dummyMaxCanvas" presStyleCnt="0">
        <dgm:presLayoutVars/>
      </dgm:prSet>
      <dgm:spPr/>
    </dgm:pt>
    <dgm:pt modelId="{31F94DD8-96AE-447F-AB60-FAC0924D91D7}" type="pres">
      <dgm:prSet presAssocID="{AF1DD300-FF65-4233-AC8B-634280B594F5}" presName="TwoNodes_1" presStyleLbl="node1" presStyleIdx="0" presStyleCnt="2">
        <dgm:presLayoutVars>
          <dgm:bulletEnabled val="1"/>
        </dgm:presLayoutVars>
      </dgm:prSet>
      <dgm:spPr/>
      <dgm:t>
        <a:bodyPr/>
        <a:lstStyle/>
        <a:p>
          <a:endParaRPr lang="en-US"/>
        </a:p>
      </dgm:t>
    </dgm:pt>
    <dgm:pt modelId="{D8CCD2E4-962B-49E1-B86D-F09997C6B68A}" type="pres">
      <dgm:prSet presAssocID="{AF1DD300-FF65-4233-AC8B-634280B594F5}" presName="TwoNodes_2" presStyleLbl="node1" presStyleIdx="1" presStyleCnt="2" custScaleX="113904" custScaleY="120000" custLinFactNeighborY="-5000">
        <dgm:presLayoutVars>
          <dgm:bulletEnabled val="1"/>
        </dgm:presLayoutVars>
      </dgm:prSet>
      <dgm:spPr/>
      <dgm:t>
        <a:bodyPr/>
        <a:lstStyle/>
        <a:p>
          <a:endParaRPr lang="en-US"/>
        </a:p>
      </dgm:t>
    </dgm:pt>
    <dgm:pt modelId="{F98A33C8-1E9F-4086-A57F-1820A44164DA}" type="pres">
      <dgm:prSet presAssocID="{AF1DD300-FF65-4233-AC8B-634280B594F5}" presName="TwoConn_1-2" presStyleLbl="fgAccFollowNode1" presStyleIdx="0" presStyleCnt="1">
        <dgm:presLayoutVars>
          <dgm:bulletEnabled val="1"/>
        </dgm:presLayoutVars>
      </dgm:prSet>
      <dgm:spPr/>
      <dgm:t>
        <a:bodyPr/>
        <a:lstStyle/>
        <a:p>
          <a:endParaRPr lang="en-US"/>
        </a:p>
      </dgm:t>
    </dgm:pt>
    <dgm:pt modelId="{31325C9B-82A1-4889-B2B8-4117C7803F17}" type="pres">
      <dgm:prSet presAssocID="{AF1DD300-FF65-4233-AC8B-634280B594F5}" presName="TwoNodes_1_text" presStyleLbl="node1" presStyleIdx="1" presStyleCnt="2">
        <dgm:presLayoutVars>
          <dgm:bulletEnabled val="1"/>
        </dgm:presLayoutVars>
      </dgm:prSet>
      <dgm:spPr/>
      <dgm:t>
        <a:bodyPr/>
        <a:lstStyle/>
        <a:p>
          <a:endParaRPr lang="en-US"/>
        </a:p>
      </dgm:t>
    </dgm:pt>
    <dgm:pt modelId="{8E0431A1-964A-4E46-A3A2-BCA10B504EFB}" type="pres">
      <dgm:prSet presAssocID="{AF1DD300-FF65-4233-AC8B-634280B594F5}" presName="TwoNodes_2_text" presStyleLbl="node1" presStyleIdx="1" presStyleCnt="2">
        <dgm:presLayoutVars>
          <dgm:bulletEnabled val="1"/>
        </dgm:presLayoutVars>
      </dgm:prSet>
      <dgm:spPr/>
      <dgm:t>
        <a:bodyPr/>
        <a:lstStyle/>
        <a:p>
          <a:endParaRPr lang="en-US"/>
        </a:p>
      </dgm:t>
    </dgm:pt>
  </dgm:ptLst>
  <dgm:cxnLst>
    <dgm:cxn modelId="{4729FB00-9BF0-4038-AEDA-60EB87F7FEA5}" type="presOf" srcId="{AF1DD300-FF65-4233-AC8B-634280B594F5}" destId="{AC664D32-9945-4168-8F60-02DDEDA98FC2}" srcOrd="0" destOrd="0" presId="urn:microsoft.com/office/officeart/2005/8/layout/vProcess5"/>
    <dgm:cxn modelId="{C49DCCFF-DB58-4814-A823-A9B89BBFFCF0}" type="presOf" srcId="{D8A06F5D-FCCC-409E-BDCB-0B3D61E8C8B5}" destId="{F98A33C8-1E9F-4086-A57F-1820A44164DA}" srcOrd="0" destOrd="0" presId="urn:microsoft.com/office/officeart/2005/8/layout/vProcess5"/>
    <dgm:cxn modelId="{5F776DAC-1CA8-471C-9960-23E483B937B0}" type="presOf" srcId="{10EF9136-B91C-4552-9A0A-7585BE16A728}" destId="{31F94DD8-96AE-447F-AB60-FAC0924D91D7}" srcOrd="0" destOrd="0" presId="urn:microsoft.com/office/officeart/2005/8/layout/vProcess5"/>
    <dgm:cxn modelId="{CB715A9F-2011-48E1-90F7-0A9656838DDD}" type="presOf" srcId="{861ED08B-7F43-4B38-8948-9DE03201DF08}" destId="{8E0431A1-964A-4E46-A3A2-BCA10B504EFB}" srcOrd="1" destOrd="0" presId="urn:microsoft.com/office/officeart/2005/8/layout/vProcess5"/>
    <dgm:cxn modelId="{38D7D834-C572-453F-A6C6-E809E65E6061}" type="presOf" srcId="{861ED08B-7F43-4B38-8948-9DE03201DF08}" destId="{D8CCD2E4-962B-49E1-B86D-F09997C6B68A}" srcOrd="0" destOrd="0" presId="urn:microsoft.com/office/officeart/2005/8/layout/vProcess5"/>
    <dgm:cxn modelId="{80C1E47B-0BC3-429B-9D07-065BDD393430}" type="presOf" srcId="{10EF9136-B91C-4552-9A0A-7585BE16A728}" destId="{31325C9B-82A1-4889-B2B8-4117C7803F17}" srcOrd="1" destOrd="0" presId="urn:microsoft.com/office/officeart/2005/8/layout/vProcess5"/>
    <dgm:cxn modelId="{30FE7C1B-B168-4F74-B7AF-ECC9866F66D0}" srcId="{AF1DD300-FF65-4233-AC8B-634280B594F5}" destId="{10EF9136-B91C-4552-9A0A-7585BE16A728}" srcOrd="0" destOrd="0" parTransId="{5449E2A2-A87D-4CE4-AF26-D1D142C9AD95}" sibTransId="{D8A06F5D-FCCC-409E-BDCB-0B3D61E8C8B5}"/>
    <dgm:cxn modelId="{60DBC66E-ED05-4017-AEAF-95E84350AFA2}" srcId="{AF1DD300-FF65-4233-AC8B-634280B594F5}" destId="{861ED08B-7F43-4B38-8948-9DE03201DF08}" srcOrd="1" destOrd="0" parTransId="{8F04ADD7-2512-4911-9235-715E21C11CB7}" sibTransId="{21DD562F-9715-4079-B63E-F53B5BEF71FB}"/>
    <dgm:cxn modelId="{FABA72BA-9794-4D1D-84F6-0D89565171A3}" type="presParOf" srcId="{AC664D32-9945-4168-8F60-02DDEDA98FC2}" destId="{12B5BCF6-A030-4954-A46B-A4B71BBF5E0E}" srcOrd="0" destOrd="0" presId="urn:microsoft.com/office/officeart/2005/8/layout/vProcess5"/>
    <dgm:cxn modelId="{06E9CA6A-876F-4AFF-A69B-D2491C48CCA5}" type="presParOf" srcId="{AC664D32-9945-4168-8F60-02DDEDA98FC2}" destId="{31F94DD8-96AE-447F-AB60-FAC0924D91D7}" srcOrd="1" destOrd="0" presId="urn:microsoft.com/office/officeart/2005/8/layout/vProcess5"/>
    <dgm:cxn modelId="{762FDD04-7F52-4B0C-B757-64301E48FE95}" type="presParOf" srcId="{AC664D32-9945-4168-8F60-02DDEDA98FC2}" destId="{D8CCD2E4-962B-49E1-B86D-F09997C6B68A}" srcOrd="2" destOrd="0" presId="urn:microsoft.com/office/officeart/2005/8/layout/vProcess5"/>
    <dgm:cxn modelId="{DE580678-2CB3-4453-B7AF-32E23F90144D}" type="presParOf" srcId="{AC664D32-9945-4168-8F60-02DDEDA98FC2}" destId="{F98A33C8-1E9F-4086-A57F-1820A44164DA}" srcOrd="3" destOrd="0" presId="urn:microsoft.com/office/officeart/2005/8/layout/vProcess5"/>
    <dgm:cxn modelId="{970B4775-F932-472B-8E8A-B43FCD7F9EE6}" type="presParOf" srcId="{AC664D32-9945-4168-8F60-02DDEDA98FC2}" destId="{31325C9B-82A1-4889-B2B8-4117C7803F17}" srcOrd="4" destOrd="0" presId="urn:microsoft.com/office/officeart/2005/8/layout/vProcess5"/>
    <dgm:cxn modelId="{43C2B2D4-428D-4205-81CC-A0EF5D0D9C79}" type="presParOf" srcId="{AC664D32-9945-4168-8F60-02DDEDA98FC2}" destId="{8E0431A1-964A-4E46-A3A2-BCA10B504EFB}"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DD300-FF65-4233-AC8B-634280B594F5}"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861ED08B-7F43-4B38-8948-9DE03201DF08}">
      <dgm:prSet phldrT="[Text]" custT="1"/>
      <dgm:spPr/>
      <dgm:t>
        <a:bodyPr/>
        <a:lstStyle/>
        <a:p>
          <a:r>
            <a:rPr lang="en-US" sz="1800" b="1" u="sng" dirty="0" smtClean="0"/>
            <a:t>Step 4</a:t>
          </a:r>
          <a:r>
            <a:rPr lang="en-US" sz="1800" dirty="0" smtClean="0"/>
            <a:t>: </a:t>
          </a:r>
          <a:r>
            <a:rPr lang="en-US" sz="1500" dirty="0" smtClean="0"/>
            <a:t>Review overall grade level and school level trends to ensure that the aggregate numbers reflect the 4 year trends. For example, our cohort loss rate has been steadily declining over 4 years for rising first graders, so we want to ensure that our individual school and grade numbers aggregate into a reflection of that trend. Where trends look off, we go back to the individual school and grade level data to check for anomalies. </a:t>
          </a:r>
          <a:endParaRPr lang="en-US" sz="1500" dirty="0"/>
        </a:p>
      </dgm:t>
    </dgm:pt>
    <dgm:pt modelId="{8F04ADD7-2512-4911-9235-715E21C11CB7}" type="parTrans" cxnId="{60DBC66E-ED05-4017-AEAF-95E84350AFA2}">
      <dgm:prSet/>
      <dgm:spPr/>
      <dgm:t>
        <a:bodyPr/>
        <a:lstStyle/>
        <a:p>
          <a:endParaRPr lang="en-US"/>
        </a:p>
      </dgm:t>
    </dgm:pt>
    <dgm:pt modelId="{21DD562F-9715-4079-B63E-F53B5BEF71FB}" type="sibTrans" cxnId="{60DBC66E-ED05-4017-AEAF-95E84350AFA2}">
      <dgm:prSet/>
      <dgm:spPr/>
      <dgm:t>
        <a:bodyPr/>
        <a:lstStyle/>
        <a:p>
          <a:endParaRPr lang="en-US"/>
        </a:p>
      </dgm:t>
    </dgm:pt>
    <dgm:pt modelId="{ED579EC7-0D04-42FB-94C2-6BB6401A0320}">
      <dgm:prSet custT="1"/>
      <dgm:spPr/>
      <dgm:t>
        <a:bodyPr/>
        <a:lstStyle/>
        <a:p>
          <a:r>
            <a:rPr lang="en-US" sz="1800" b="1" u="sng" dirty="0" smtClean="0"/>
            <a:t>Step 3</a:t>
          </a:r>
          <a:r>
            <a:rPr lang="en-US" sz="1600" dirty="0" smtClean="0"/>
            <a:t>: Adjust the projection to reflect individual school and grade performance on the audit (the latest audit for which we have data). So schools that tend to “lose” students in the audit, have their projection discounted accordingly. </a:t>
          </a:r>
        </a:p>
      </dgm:t>
    </dgm:pt>
    <dgm:pt modelId="{7258371D-B11E-46E3-AB29-8731BCD7AE83}" type="parTrans" cxnId="{3432BF34-21B5-4392-B224-35F9AF0E9FF9}">
      <dgm:prSet/>
      <dgm:spPr/>
      <dgm:t>
        <a:bodyPr/>
        <a:lstStyle/>
        <a:p>
          <a:endParaRPr lang="en-US"/>
        </a:p>
      </dgm:t>
    </dgm:pt>
    <dgm:pt modelId="{7404B495-3303-46B5-AC30-755F31C3E2F1}" type="sibTrans" cxnId="{3432BF34-21B5-4392-B224-35F9AF0E9FF9}">
      <dgm:prSet/>
      <dgm:spPr/>
      <dgm:t>
        <a:bodyPr/>
        <a:lstStyle/>
        <a:p>
          <a:endParaRPr lang="en-US"/>
        </a:p>
      </dgm:t>
    </dgm:pt>
    <dgm:pt modelId="{B4F5E5FA-03F3-46AC-9282-2314D150C60D}">
      <dgm:prSet custT="1"/>
      <dgm:spPr/>
      <dgm:t>
        <a:bodyPr/>
        <a:lstStyle/>
        <a:p>
          <a:r>
            <a:rPr lang="en-US" sz="1800" b="1" u="sng" dirty="0" smtClean="0"/>
            <a:t>Step 5</a:t>
          </a:r>
          <a:r>
            <a:rPr lang="en-US" sz="1800" b="1" dirty="0" smtClean="0"/>
            <a:t>: </a:t>
          </a:r>
          <a:r>
            <a:rPr lang="en-US" sz="1500" dirty="0" smtClean="0"/>
            <a:t>Share preliminary projections with each principal through an online portal. Principals each review their projection, and then either approve the projection, or petition to change it. Any petition for change must include specific rationale for that change. We review all petitions case by case and then approve or deny them, based on the strength and specificity of the argument. </a:t>
          </a:r>
          <a:endParaRPr lang="en-US" sz="1500" dirty="0"/>
        </a:p>
      </dgm:t>
    </dgm:pt>
    <dgm:pt modelId="{A7E50FFF-7735-4A43-AC75-A855287AA9AB}" type="parTrans" cxnId="{E257E72F-A450-40D1-AAB3-7CCDAF4077CB}">
      <dgm:prSet/>
      <dgm:spPr/>
      <dgm:t>
        <a:bodyPr/>
        <a:lstStyle/>
        <a:p>
          <a:endParaRPr lang="en-US"/>
        </a:p>
      </dgm:t>
    </dgm:pt>
    <dgm:pt modelId="{F9552417-71BB-4226-837C-D26806CD2EE8}" type="sibTrans" cxnId="{E257E72F-A450-40D1-AAB3-7CCDAF4077CB}">
      <dgm:prSet/>
      <dgm:spPr/>
      <dgm:t>
        <a:bodyPr/>
        <a:lstStyle/>
        <a:p>
          <a:endParaRPr lang="en-US"/>
        </a:p>
      </dgm:t>
    </dgm:pt>
    <dgm:pt modelId="{AC664D32-9945-4168-8F60-02DDEDA98FC2}" type="pres">
      <dgm:prSet presAssocID="{AF1DD300-FF65-4233-AC8B-634280B594F5}" presName="outerComposite" presStyleCnt="0">
        <dgm:presLayoutVars>
          <dgm:chMax val="5"/>
          <dgm:dir/>
          <dgm:resizeHandles val="exact"/>
        </dgm:presLayoutVars>
      </dgm:prSet>
      <dgm:spPr/>
      <dgm:t>
        <a:bodyPr/>
        <a:lstStyle/>
        <a:p>
          <a:endParaRPr lang="en-US"/>
        </a:p>
      </dgm:t>
    </dgm:pt>
    <dgm:pt modelId="{12B5BCF6-A030-4954-A46B-A4B71BBF5E0E}" type="pres">
      <dgm:prSet presAssocID="{AF1DD300-FF65-4233-AC8B-634280B594F5}" presName="dummyMaxCanvas" presStyleCnt="0">
        <dgm:presLayoutVars/>
      </dgm:prSet>
      <dgm:spPr/>
    </dgm:pt>
    <dgm:pt modelId="{870D9456-874D-4513-AE78-279F80B05EF1}" type="pres">
      <dgm:prSet presAssocID="{AF1DD300-FF65-4233-AC8B-634280B594F5}" presName="ThreeNodes_1" presStyleLbl="node1" presStyleIdx="0" presStyleCnt="3">
        <dgm:presLayoutVars>
          <dgm:bulletEnabled val="1"/>
        </dgm:presLayoutVars>
      </dgm:prSet>
      <dgm:spPr/>
      <dgm:t>
        <a:bodyPr/>
        <a:lstStyle/>
        <a:p>
          <a:endParaRPr lang="en-US"/>
        </a:p>
      </dgm:t>
    </dgm:pt>
    <dgm:pt modelId="{A8C62A45-CF91-4DCC-99C6-B82B4EAA5570}" type="pres">
      <dgm:prSet presAssocID="{AF1DD300-FF65-4233-AC8B-634280B594F5}" presName="ThreeNodes_2" presStyleLbl="node1" presStyleIdx="1" presStyleCnt="3" custScaleY="116667">
        <dgm:presLayoutVars>
          <dgm:bulletEnabled val="1"/>
        </dgm:presLayoutVars>
      </dgm:prSet>
      <dgm:spPr/>
      <dgm:t>
        <a:bodyPr/>
        <a:lstStyle/>
        <a:p>
          <a:endParaRPr lang="en-US"/>
        </a:p>
      </dgm:t>
    </dgm:pt>
    <dgm:pt modelId="{0E04A94A-66C6-455C-863E-77171FE3C944}" type="pres">
      <dgm:prSet presAssocID="{AF1DD300-FF65-4233-AC8B-634280B594F5}" presName="ThreeNodes_3" presStyleLbl="node1" presStyleIdx="2" presStyleCnt="3">
        <dgm:presLayoutVars>
          <dgm:bulletEnabled val="1"/>
        </dgm:presLayoutVars>
      </dgm:prSet>
      <dgm:spPr/>
      <dgm:t>
        <a:bodyPr/>
        <a:lstStyle/>
        <a:p>
          <a:endParaRPr lang="en-US"/>
        </a:p>
      </dgm:t>
    </dgm:pt>
    <dgm:pt modelId="{59C2AFD1-1D4D-4AE1-A0A9-4B91217C5D03}" type="pres">
      <dgm:prSet presAssocID="{AF1DD300-FF65-4233-AC8B-634280B594F5}" presName="ThreeConn_1-2" presStyleLbl="fgAccFollowNode1" presStyleIdx="0" presStyleCnt="2">
        <dgm:presLayoutVars>
          <dgm:bulletEnabled val="1"/>
        </dgm:presLayoutVars>
      </dgm:prSet>
      <dgm:spPr/>
      <dgm:t>
        <a:bodyPr/>
        <a:lstStyle/>
        <a:p>
          <a:endParaRPr lang="en-US"/>
        </a:p>
      </dgm:t>
    </dgm:pt>
    <dgm:pt modelId="{C58D030A-DC8A-4DB8-BD93-6E2DA972E8D3}" type="pres">
      <dgm:prSet presAssocID="{AF1DD300-FF65-4233-AC8B-634280B594F5}" presName="ThreeConn_2-3" presStyleLbl="fgAccFollowNode1" presStyleIdx="1" presStyleCnt="2">
        <dgm:presLayoutVars>
          <dgm:bulletEnabled val="1"/>
        </dgm:presLayoutVars>
      </dgm:prSet>
      <dgm:spPr/>
      <dgm:t>
        <a:bodyPr/>
        <a:lstStyle/>
        <a:p>
          <a:endParaRPr lang="en-US"/>
        </a:p>
      </dgm:t>
    </dgm:pt>
    <dgm:pt modelId="{F638A06F-CF48-4E51-B459-6CB619277814}" type="pres">
      <dgm:prSet presAssocID="{AF1DD300-FF65-4233-AC8B-634280B594F5}" presName="ThreeNodes_1_text" presStyleLbl="node1" presStyleIdx="2" presStyleCnt="3">
        <dgm:presLayoutVars>
          <dgm:bulletEnabled val="1"/>
        </dgm:presLayoutVars>
      </dgm:prSet>
      <dgm:spPr/>
      <dgm:t>
        <a:bodyPr/>
        <a:lstStyle/>
        <a:p>
          <a:endParaRPr lang="en-US"/>
        </a:p>
      </dgm:t>
    </dgm:pt>
    <dgm:pt modelId="{A80E76DA-9BB4-4AF3-81EB-6455C94E89E4}" type="pres">
      <dgm:prSet presAssocID="{AF1DD300-FF65-4233-AC8B-634280B594F5}" presName="ThreeNodes_2_text" presStyleLbl="node1" presStyleIdx="2" presStyleCnt="3">
        <dgm:presLayoutVars>
          <dgm:bulletEnabled val="1"/>
        </dgm:presLayoutVars>
      </dgm:prSet>
      <dgm:spPr/>
      <dgm:t>
        <a:bodyPr/>
        <a:lstStyle/>
        <a:p>
          <a:endParaRPr lang="en-US"/>
        </a:p>
      </dgm:t>
    </dgm:pt>
    <dgm:pt modelId="{0B55F093-CA1E-4260-BEBD-6A839DAB4936}" type="pres">
      <dgm:prSet presAssocID="{AF1DD300-FF65-4233-AC8B-634280B594F5}" presName="ThreeNodes_3_text" presStyleLbl="node1" presStyleIdx="2" presStyleCnt="3">
        <dgm:presLayoutVars>
          <dgm:bulletEnabled val="1"/>
        </dgm:presLayoutVars>
      </dgm:prSet>
      <dgm:spPr/>
      <dgm:t>
        <a:bodyPr/>
        <a:lstStyle/>
        <a:p>
          <a:endParaRPr lang="en-US"/>
        </a:p>
      </dgm:t>
    </dgm:pt>
  </dgm:ptLst>
  <dgm:cxnLst>
    <dgm:cxn modelId="{383EA9D0-319A-4D0D-A01C-FE56326F20E4}" type="presOf" srcId="{ED579EC7-0D04-42FB-94C2-6BB6401A0320}" destId="{F638A06F-CF48-4E51-B459-6CB619277814}" srcOrd="1" destOrd="0" presId="urn:microsoft.com/office/officeart/2005/8/layout/vProcess5"/>
    <dgm:cxn modelId="{44D78F14-48DE-46B1-8002-3914FB0BCAC4}" type="presOf" srcId="{B4F5E5FA-03F3-46AC-9282-2314D150C60D}" destId="{0B55F093-CA1E-4260-BEBD-6A839DAB4936}" srcOrd="1" destOrd="0" presId="urn:microsoft.com/office/officeart/2005/8/layout/vProcess5"/>
    <dgm:cxn modelId="{1AE80B9A-D34D-4D73-BB74-857627F6D46B}" type="presOf" srcId="{7404B495-3303-46B5-AC30-755F31C3E2F1}" destId="{59C2AFD1-1D4D-4AE1-A0A9-4B91217C5D03}" srcOrd="0" destOrd="0" presId="urn:microsoft.com/office/officeart/2005/8/layout/vProcess5"/>
    <dgm:cxn modelId="{19DAEC3A-37A1-4E05-8B5C-1B6FFE1A0C0A}" type="presOf" srcId="{B4F5E5FA-03F3-46AC-9282-2314D150C60D}" destId="{0E04A94A-66C6-455C-863E-77171FE3C944}" srcOrd="0" destOrd="0" presId="urn:microsoft.com/office/officeart/2005/8/layout/vProcess5"/>
    <dgm:cxn modelId="{274599BC-7EDE-4BA5-843E-4BCF24182B4F}" type="presOf" srcId="{AF1DD300-FF65-4233-AC8B-634280B594F5}" destId="{AC664D32-9945-4168-8F60-02DDEDA98FC2}" srcOrd="0" destOrd="0" presId="urn:microsoft.com/office/officeart/2005/8/layout/vProcess5"/>
    <dgm:cxn modelId="{0632A2D3-E983-4464-ADC0-9F69B005E1C2}" type="presOf" srcId="{861ED08B-7F43-4B38-8948-9DE03201DF08}" destId="{A80E76DA-9BB4-4AF3-81EB-6455C94E89E4}" srcOrd="1" destOrd="0" presId="urn:microsoft.com/office/officeart/2005/8/layout/vProcess5"/>
    <dgm:cxn modelId="{60DBC66E-ED05-4017-AEAF-95E84350AFA2}" srcId="{AF1DD300-FF65-4233-AC8B-634280B594F5}" destId="{861ED08B-7F43-4B38-8948-9DE03201DF08}" srcOrd="1" destOrd="0" parTransId="{8F04ADD7-2512-4911-9235-715E21C11CB7}" sibTransId="{21DD562F-9715-4079-B63E-F53B5BEF71FB}"/>
    <dgm:cxn modelId="{E257E72F-A450-40D1-AAB3-7CCDAF4077CB}" srcId="{AF1DD300-FF65-4233-AC8B-634280B594F5}" destId="{B4F5E5FA-03F3-46AC-9282-2314D150C60D}" srcOrd="2" destOrd="0" parTransId="{A7E50FFF-7735-4A43-AC75-A855287AA9AB}" sibTransId="{F9552417-71BB-4226-837C-D26806CD2EE8}"/>
    <dgm:cxn modelId="{C2571F7A-4EAE-4252-9FAA-116FF0933714}" type="presOf" srcId="{ED579EC7-0D04-42FB-94C2-6BB6401A0320}" destId="{870D9456-874D-4513-AE78-279F80B05EF1}" srcOrd="0" destOrd="0" presId="urn:microsoft.com/office/officeart/2005/8/layout/vProcess5"/>
    <dgm:cxn modelId="{58964859-49D0-494C-9FB3-88E2AA2929C2}" type="presOf" srcId="{861ED08B-7F43-4B38-8948-9DE03201DF08}" destId="{A8C62A45-CF91-4DCC-99C6-B82B4EAA5570}" srcOrd="0" destOrd="0" presId="urn:microsoft.com/office/officeart/2005/8/layout/vProcess5"/>
    <dgm:cxn modelId="{15644248-286A-45A6-9169-63160B4553E0}" type="presOf" srcId="{21DD562F-9715-4079-B63E-F53B5BEF71FB}" destId="{C58D030A-DC8A-4DB8-BD93-6E2DA972E8D3}" srcOrd="0" destOrd="0" presId="urn:microsoft.com/office/officeart/2005/8/layout/vProcess5"/>
    <dgm:cxn modelId="{3432BF34-21B5-4392-B224-35F9AF0E9FF9}" srcId="{AF1DD300-FF65-4233-AC8B-634280B594F5}" destId="{ED579EC7-0D04-42FB-94C2-6BB6401A0320}" srcOrd="0" destOrd="0" parTransId="{7258371D-B11E-46E3-AB29-8731BCD7AE83}" sibTransId="{7404B495-3303-46B5-AC30-755F31C3E2F1}"/>
    <dgm:cxn modelId="{039A2513-8532-435C-99C9-D55A72660F34}" type="presParOf" srcId="{AC664D32-9945-4168-8F60-02DDEDA98FC2}" destId="{12B5BCF6-A030-4954-A46B-A4B71BBF5E0E}" srcOrd="0" destOrd="0" presId="urn:microsoft.com/office/officeart/2005/8/layout/vProcess5"/>
    <dgm:cxn modelId="{3EE8838D-9925-41B2-A9F8-542D1A724A80}" type="presParOf" srcId="{AC664D32-9945-4168-8F60-02DDEDA98FC2}" destId="{870D9456-874D-4513-AE78-279F80B05EF1}" srcOrd="1" destOrd="0" presId="urn:microsoft.com/office/officeart/2005/8/layout/vProcess5"/>
    <dgm:cxn modelId="{E9C55C9F-8C82-4A01-9952-AF36B072038A}" type="presParOf" srcId="{AC664D32-9945-4168-8F60-02DDEDA98FC2}" destId="{A8C62A45-CF91-4DCC-99C6-B82B4EAA5570}" srcOrd="2" destOrd="0" presId="urn:microsoft.com/office/officeart/2005/8/layout/vProcess5"/>
    <dgm:cxn modelId="{0A540356-8253-44C9-9C78-923A53F6D360}" type="presParOf" srcId="{AC664D32-9945-4168-8F60-02DDEDA98FC2}" destId="{0E04A94A-66C6-455C-863E-77171FE3C944}" srcOrd="3" destOrd="0" presId="urn:microsoft.com/office/officeart/2005/8/layout/vProcess5"/>
    <dgm:cxn modelId="{38FC0AF4-8E59-478C-9257-E89574F4F5F1}" type="presParOf" srcId="{AC664D32-9945-4168-8F60-02DDEDA98FC2}" destId="{59C2AFD1-1D4D-4AE1-A0A9-4B91217C5D03}" srcOrd="4" destOrd="0" presId="urn:microsoft.com/office/officeart/2005/8/layout/vProcess5"/>
    <dgm:cxn modelId="{DFBFDE23-8524-4FAA-9FD8-BEA124CD9F73}" type="presParOf" srcId="{AC664D32-9945-4168-8F60-02DDEDA98FC2}" destId="{C58D030A-DC8A-4DB8-BD93-6E2DA972E8D3}" srcOrd="5" destOrd="0" presId="urn:microsoft.com/office/officeart/2005/8/layout/vProcess5"/>
    <dgm:cxn modelId="{C1799561-57F9-4BFE-8ED5-7770C82B0B52}" type="presParOf" srcId="{AC664D32-9945-4168-8F60-02DDEDA98FC2}" destId="{F638A06F-CF48-4E51-B459-6CB619277814}" srcOrd="6" destOrd="0" presId="urn:microsoft.com/office/officeart/2005/8/layout/vProcess5"/>
    <dgm:cxn modelId="{6FE10084-A4CB-4C5C-931F-C0E52902871C}" type="presParOf" srcId="{AC664D32-9945-4168-8F60-02DDEDA98FC2}" destId="{A80E76DA-9BB4-4AF3-81EB-6455C94E89E4}" srcOrd="7" destOrd="0" presId="urn:microsoft.com/office/officeart/2005/8/layout/vProcess5"/>
    <dgm:cxn modelId="{C1B6FCFB-2CA3-469A-9F91-FF734BFAB362}" type="presParOf" srcId="{AC664D32-9945-4168-8F60-02DDEDA98FC2}" destId="{0B55F093-CA1E-4260-BEBD-6A839DAB493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94DD8-96AE-447F-AB60-FAC0924D91D7}">
      <dsp:nvSpPr>
        <dsp:cNvPr id="0" name=""/>
        <dsp:cNvSpPr/>
      </dsp:nvSpPr>
      <dsp:spPr>
        <a:xfrm>
          <a:off x="-252157" y="-99441"/>
          <a:ext cx="7254240" cy="198882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0" bIns="68580" numCol="1" spcCol="1270" anchor="ctr" anchorCtr="0">
          <a:noAutofit/>
        </a:bodyPr>
        <a:lstStyle/>
        <a:p>
          <a:pPr lvl="0" algn="l" defTabSz="800100">
            <a:lnSpc>
              <a:spcPct val="90000"/>
            </a:lnSpc>
            <a:spcBef>
              <a:spcPct val="0"/>
            </a:spcBef>
            <a:spcAft>
              <a:spcPct val="35000"/>
            </a:spcAft>
            <a:tabLst/>
          </a:pPr>
          <a:r>
            <a:rPr lang="en-US" sz="1800" b="1" u="sng" kern="1200" dirty="0" smtClean="0"/>
            <a:t>Step 1</a:t>
          </a:r>
          <a:r>
            <a:rPr lang="en-US" sz="1800" b="1" kern="1200" dirty="0" smtClean="0"/>
            <a:t>: </a:t>
          </a:r>
          <a:r>
            <a:rPr lang="en-US" sz="1600" kern="1200" dirty="0" smtClean="0"/>
            <a:t>Using  at least 4 years of enrollment history, DCPS applies grade by grade trends at each individual school to adjust the rising cohort numbers. So, for example, if a particular school has a history of losing 10% of their rising 5th grade class, we will apply that loss rate to this year’s 4th grade enrollment. Past work with various statistical models has demonstrated that this cohort model is by far the strongest predictor of future enrollment. </a:t>
          </a:r>
          <a:endParaRPr lang="en-US" sz="1600" kern="1200" dirty="0"/>
        </a:p>
      </dsp:txBody>
      <dsp:txXfrm>
        <a:off x="-193906" y="-41190"/>
        <a:ext cx="5198638" cy="1872318"/>
      </dsp:txXfrm>
    </dsp:sp>
    <dsp:sp modelId="{D8CCD2E4-962B-49E1-B86D-F09997C6B68A}">
      <dsp:nvSpPr>
        <dsp:cNvPr id="0" name=""/>
        <dsp:cNvSpPr/>
      </dsp:nvSpPr>
      <dsp:spPr>
        <a:xfrm>
          <a:off x="523687" y="2033016"/>
          <a:ext cx="8262869" cy="2386584"/>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u="sng" kern="1200" dirty="0" smtClean="0"/>
            <a:t>Step 2</a:t>
          </a:r>
          <a:r>
            <a:rPr lang="en-US" sz="1800" b="1" kern="1200" dirty="0" smtClean="0"/>
            <a:t>: </a:t>
          </a:r>
          <a:r>
            <a:rPr lang="en-US" sz="1600" kern="1200" dirty="0" smtClean="0"/>
            <a:t>Adjust the cohort-derived numbers to reflect planned programmatic changes. This includes changes in grade configuration, planned expansion of early childhood classrooms, and planned introduction of new special education programs.  This also include examining birth rates and potential impact on early childhood capture rate.</a:t>
          </a:r>
        </a:p>
      </dsp:txBody>
      <dsp:txXfrm>
        <a:off x="593588" y="2102917"/>
        <a:ext cx="5192439" cy="2246781"/>
      </dsp:txXfrm>
    </dsp:sp>
    <dsp:sp modelId="{F98A33C8-1E9F-4086-A57F-1820A44164DA}">
      <dsp:nvSpPr>
        <dsp:cNvPr id="0" name=""/>
        <dsp:cNvSpPr/>
      </dsp:nvSpPr>
      <dsp:spPr>
        <a:xfrm>
          <a:off x="5709349" y="1463992"/>
          <a:ext cx="1292733" cy="1292733"/>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000214" y="1463992"/>
        <a:ext cx="711003" cy="9727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D9456-874D-4513-AE78-279F80B05EF1}">
      <dsp:nvSpPr>
        <dsp:cNvPr id="0" name=""/>
        <dsp:cNvSpPr/>
      </dsp:nvSpPr>
      <dsp:spPr>
        <a:xfrm>
          <a:off x="0" y="0"/>
          <a:ext cx="7124700" cy="182880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u="sng" kern="1200" dirty="0" smtClean="0"/>
            <a:t>Step 3</a:t>
          </a:r>
          <a:r>
            <a:rPr lang="en-US" sz="1600" kern="1200" dirty="0" smtClean="0"/>
            <a:t>: Adjust the projection to reflect individual school and grade performance on the audit (the latest audit for which we have data). So schools that tend to “lose” students in the audit, have their projection discounted accordingly. </a:t>
          </a:r>
        </a:p>
      </dsp:txBody>
      <dsp:txXfrm>
        <a:off x="53564" y="53564"/>
        <a:ext cx="5151281" cy="1721672"/>
      </dsp:txXfrm>
    </dsp:sp>
    <dsp:sp modelId="{A8C62A45-CF91-4DCC-99C6-B82B4EAA5570}">
      <dsp:nvSpPr>
        <dsp:cNvPr id="0" name=""/>
        <dsp:cNvSpPr/>
      </dsp:nvSpPr>
      <dsp:spPr>
        <a:xfrm>
          <a:off x="628649" y="1981196"/>
          <a:ext cx="7124700" cy="2133606"/>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u="sng" kern="1200" dirty="0" smtClean="0"/>
            <a:t>Step 4</a:t>
          </a:r>
          <a:r>
            <a:rPr lang="en-US" sz="1800" kern="1200" dirty="0" smtClean="0"/>
            <a:t>: </a:t>
          </a:r>
          <a:r>
            <a:rPr lang="en-US" sz="1500" kern="1200" dirty="0" smtClean="0"/>
            <a:t>Review overall grade level and school level trends to ensure that the aggregate numbers reflect the 4 year trends. For example, our cohort loss rate has been steadily declining over 4 years for rising first graders, so we want to ensure that our individual school and grade numbers aggregate into a reflection of that trend. Where trends look off, we go back to the individual school and grade level data to check for anomalies. </a:t>
          </a:r>
          <a:endParaRPr lang="en-US" sz="1500" kern="1200" dirty="0"/>
        </a:p>
      </dsp:txBody>
      <dsp:txXfrm>
        <a:off x="691140" y="2043687"/>
        <a:ext cx="5182348" cy="2008624"/>
      </dsp:txXfrm>
    </dsp:sp>
    <dsp:sp modelId="{0E04A94A-66C6-455C-863E-77171FE3C944}">
      <dsp:nvSpPr>
        <dsp:cNvPr id="0" name=""/>
        <dsp:cNvSpPr/>
      </dsp:nvSpPr>
      <dsp:spPr>
        <a:xfrm>
          <a:off x="1257299" y="4267200"/>
          <a:ext cx="7124700" cy="1828800"/>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u="sng" kern="1200" dirty="0" smtClean="0"/>
            <a:t>Step 5</a:t>
          </a:r>
          <a:r>
            <a:rPr lang="en-US" sz="1800" b="1" kern="1200" dirty="0" smtClean="0"/>
            <a:t>: </a:t>
          </a:r>
          <a:r>
            <a:rPr lang="en-US" sz="1500" kern="1200" dirty="0" smtClean="0"/>
            <a:t>Share preliminary projections with each principal through an online portal. Principals each review their projection, and then either approve the projection, or petition to change it. Any petition for change must include specific rationale for that change. We review all petitions case by case and then approve or deny them, based on the strength and specificity of the argument. </a:t>
          </a:r>
          <a:endParaRPr lang="en-US" sz="1500" kern="1200" dirty="0"/>
        </a:p>
      </dsp:txBody>
      <dsp:txXfrm>
        <a:off x="1310863" y="4320764"/>
        <a:ext cx="5200202" cy="1721672"/>
      </dsp:txXfrm>
    </dsp:sp>
    <dsp:sp modelId="{59C2AFD1-1D4D-4AE1-A0A9-4B91217C5D03}">
      <dsp:nvSpPr>
        <dsp:cNvPr id="0" name=""/>
        <dsp:cNvSpPr/>
      </dsp:nvSpPr>
      <dsp:spPr>
        <a:xfrm>
          <a:off x="5935980" y="1386840"/>
          <a:ext cx="1188720" cy="1188720"/>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203442" y="1386840"/>
        <a:ext cx="653796" cy="894512"/>
      </dsp:txXfrm>
    </dsp:sp>
    <dsp:sp modelId="{C58D030A-DC8A-4DB8-BD93-6E2DA972E8D3}">
      <dsp:nvSpPr>
        <dsp:cNvPr id="0" name=""/>
        <dsp:cNvSpPr/>
      </dsp:nvSpPr>
      <dsp:spPr>
        <a:xfrm>
          <a:off x="6564630" y="3508248"/>
          <a:ext cx="1188720" cy="1188720"/>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832092" y="3508248"/>
        <a:ext cx="653796" cy="89451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B72B49-2F7D-4510-94BB-5800E74A822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72B49-2F7D-4510-94BB-5800E74A822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72B49-2F7D-4510-94BB-5800E74A822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oints and chart">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381000" y="381000"/>
            <a:ext cx="8382000" cy="276225"/>
          </a:xfrm>
          <a:prstGeom prst="rect">
            <a:avLst/>
          </a:prstGeom>
          <a:solidFill>
            <a:srgbClr val="00528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Geneva" pitchFamily="-110" charset="-128"/>
              </a:defRPr>
            </a:lvl1pPr>
            <a:lvl2pPr marL="742950" indent="-285750" eaLnBrk="0" hangingPunct="0">
              <a:defRPr>
                <a:solidFill>
                  <a:schemeClr val="tx1"/>
                </a:solidFill>
                <a:latin typeface="Arial" charset="0"/>
                <a:ea typeface="Geneva" pitchFamily="-110" charset="-128"/>
              </a:defRPr>
            </a:lvl2pPr>
            <a:lvl3pPr marL="1143000" indent="-228600" eaLnBrk="0" hangingPunct="0">
              <a:defRPr>
                <a:solidFill>
                  <a:schemeClr val="tx1"/>
                </a:solidFill>
                <a:latin typeface="Arial" charset="0"/>
                <a:ea typeface="Geneva" pitchFamily="-110" charset="-128"/>
              </a:defRPr>
            </a:lvl3pPr>
            <a:lvl4pPr marL="1600200" indent="-228600" eaLnBrk="0" hangingPunct="0">
              <a:defRPr>
                <a:solidFill>
                  <a:schemeClr val="tx1"/>
                </a:solidFill>
                <a:latin typeface="Arial" charset="0"/>
                <a:ea typeface="Geneva" pitchFamily="-110" charset="-128"/>
              </a:defRPr>
            </a:lvl4pPr>
            <a:lvl5pPr marL="2057400" indent="-228600" eaLnBrk="0" hangingPunct="0">
              <a:defRPr>
                <a:solidFill>
                  <a:schemeClr val="tx1"/>
                </a:solidFill>
                <a:latin typeface="Arial" charset="0"/>
                <a:ea typeface="Geneva" pitchFamily="-110" charset="-128"/>
              </a:defRPr>
            </a:lvl5pPr>
            <a:lvl6pPr marL="2514600" indent="-228600" defTabSz="457200" eaLnBrk="0" fontAlgn="base" hangingPunct="0">
              <a:spcBef>
                <a:spcPct val="0"/>
              </a:spcBef>
              <a:spcAft>
                <a:spcPct val="0"/>
              </a:spcAft>
              <a:defRPr>
                <a:solidFill>
                  <a:schemeClr val="tx1"/>
                </a:solidFill>
                <a:latin typeface="Arial" charset="0"/>
                <a:ea typeface="Geneva" pitchFamily="-110" charset="-128"/>
              </a:defRPr>
            </a:lvl6pPr>
            <a:lvl7pPr marL="2971800" indent="-228600" defTabSz="457200" eaLnBrk="0" fontAlgn="base" hangingPunct="0">
              <a:spcBef>
                <a:spcPct val="0"/>
              </a:spcBef>
              <a:spcAft>
                <a:spcPct val="0"/>
              </a:spcAft>
              <a:defRPr>
                <a:solidFill>
                  <a:schemeClr val="tx1"/>
                </a:solidFill>
                <a:latin typeface="Arial" charset="0"/>
                <a:ea typeface="Geneva" pitchFamily="-110" charset="-128"/>
              </a:defRPr>
            </a:lvl7pPr>
            <a:lvl8pPr marL="3429000" indent="-228600" defTabSz="457200" eaLnBrk="0" fontAlgn="base" hangingPunct="0">
              <a:spcBef>
                <a:spcPct val="0"/>
              </a:spcBef>
              <a:spcAft>
                <a:spcPct val="0"/>
              </a:spcAft>
              <a:defRPr>
                <a:solidFill>
                  <a:schemeClr val="tx1"/>
                </a:solidFill>
                <a:latin typeface="Arial" charset="0"/>
                <a:ea typeface="Geneva" pitchFamily="-110" charset="-128"/>
              </a:defRPr>
            </a:lvl8pPr>
            <a:lvl9pPr marL="3886200" indent="-228600" defTabSz="457200" eaLnBrk="0" fontAlgn="base" hangingPunct="0">
              <a:spcBef>
                <a:spcPct val="0"/>
              </a:spcBef>
              <a:spcAft>
                <a:spcPct val="0"/>
              </a:spcAft>
              <a:defRPr>
                <a:solidFill>
                  <a:schemeClr val="tx1"/>
                </a:solidFill>
                <a:latin typeface="Arial" charset="0"/>
                <a:ea typeface="Geneva" pitchFamily="-110" charset="-128"/>
              </a:defRPr>
            </a:lvl9pPr>
          </a:lstStyle>
          <a:p>
            <a:pPr eaLnBrk="1" hangingPunct="1">
              <a:defRPr/>
            </a:pPr>
            <a:endParaRPr lang="en-US" sz="1200" b="1" dirty="0" smtClean="0">
              <a:solidFill>
                <a:schemeClr val="bg1"/>
              </a:solidFill>
              <a:latin typeface="Calibri" pitchFamily="-110" charset="0"/>
            </a:endParaRPr>
          </a:p>
        </p:txBody>
      </p:sp>
      <p:cxnSp>
        <p:nvCxnSpPr>
          <p:cNvPr id="8" name="Straight Connector 7"/>
          <p:cNvCxnSpPr/>
          <p:nvPr userDrawn="1"/>
        </p:nvCxnSpPr>
        <p:spPr>
          <a:xfrm>
            <a:off x="381000" y="1524000"/>
            <a:ext cx="8382000" cy="1588"/>
          </a:xfrm>
          <a:prstGeom prst="line">
            <a:avLst/>
          </a:prstGeom>
          <a:ln w="6350" cap="flat" cmpd="sng" algn="ctr">
            <a:solidFill>
              <a:srgbClr val="A4AEB5"/>
            </a:solidFill>
            <a:prstDash val="solid"/>
            <a:round/>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 name="Straight Connector 8"/>
          <p:cNvCxnSpPr/>
          <p:nvPr userDrawn="1"/>
        </p:nvCxnSpPr>
        <p:spPr>
          <a:xfrm>
            <a:off x="381000" y="6477000"/>
            <a:ext cx="8382000" cy="1588"/>
          </a:xfrm>
          <a:prstGeom prst="line">
            <a:avLst/>
          </a:prstGeom>
          <a:ln w="6350" cap="flat" cmpd="sng" algn="ctr">
            <a:solidFill>
              <a:srgbClr val="A4AEB5"/>
            </a:solidFill>
            <a:prstDash val="solid"/>
            <a:round/>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a:xfrm>
            <a:off x="381000" y="657225"/>
            <a:ext cx="8382000" cy="868363"/>
          </a:xfrm>
        </p:spPr>
        <p:txBody>
          <a:bodyPr/>
          <a:lstStyle>
            <a:lvl1pPr>
              <a:defRPr sz="2800">
                <a:solidFill>
                  <a:srgbClr val="A4AEB5"/>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76401"/>
            <a:ext cx="8382000" cy="533399"/>
          </a:xfrm>
        </p:spPr>
        <p:txBody>
          <a:bodyPr/>
          <a:lstStyle>
            <a:lvl1pPr marL="0">
              <a:buClr>
                <a:srgbClr val="0098DB"/>
              </a:buClr>
              <a:buFont typeface="Wingdings" charset="2"/>
              <a:buNone/>
              <a:defRPr sz="2000"/>
            </a:lvl1pPr>
            <a:lvl2pPr>
              <a:buClr>
                <a:srgbClr val="0098DB"/>
              </a:buClr>
              <a:buFont typeface="Wingdings" charset="2"/>
              <a:buNone/>
              <a:defRPr sz="1800"/>
            </a:lvl2pPr>
            <a:lvl3pPr>
              <a:buClr>
                <a:srgbClr val="0098DB"/>
              </a:buClr>
              <a:buFont typeface="Wingdings" charset="2"/>
              <a:buNone/>
              <a:defRPr sz="1800"/>
            </a:lvl3pPr>
            <a:lvl4pPr>
              <a:buClr>
                <a:srgbClr val="0098DB"/>
              </a:buClr>
              <a:buFont typeface="Wingdings" charset="2"/>
              <a:buNone/>
              <a:defRPr sz="1800"/>
            </a:lvl4pPr>
            <a:lvl5pPr>
              <a:buClr>
                <a:srgbClr val="0098DB"/>
              </a:buClr>
              <a:buFont typeface="Wingdings" charset="2"/>
              <a:buNone/>
              <a:defRPr sz="1800"/>
            </a:lvl5pPr>
          </a:lstStyle>
          <a:p>
            <a:pPr lvl="0"/>
            <a:r>
              <a:rPr lang="en-US" dirty="0" smtClean="0"/>
              <a:t>Click to edit Master text styles</a:t>
            </a:r>
          </a:p>
        </p:txBody>
      </p:sp>
      <p:sp>
        <p:nvSpPr>
          <p:cNvPr id="13" name="Text Placeholder 12"/>
          <p:cNvSpPr>
            <a:spLocks noGrp="1"/>
          </p:cNvSpPr>
          <p:nvPr>
            <p:ph type="body" sz="quarter" idx="12"/>
          </p:nvPr>
        </p:nvSpPr>
        <p:spPr>
          <a:xfrm>
            <a:off x="381000" y="381000"/>
            <a:ext cx="8382000" cy="276225"/>
          </a:xfrm>
        </p:spPr>
        <p:txBody>
          <a:bodyPr/>
          <a:lstStyle>
            <a:lvl1pPr>
              <a:buFontTx/>
              <a:buNone/>
              <a:defRPr sz="1100" b="1">
                <a:solidFill>
                  <a:schemeClr val="bg1"/>
                </a:solidFill>
              </a:defRPr>
            </a:lvl1pPr>
            <a:lvl2pPr>
              <a:buFontTx/>
              <a:buNone/>
              <a:defRPr sz="1100" b="1">
                <a:solidFill>
                  <a:schemeClr val="bg1"/>
                </a:solidFill>
              </a:defRPr>
            </a:lvl2pPr>
            <a:lvl3pPr>
              <a:buFontTx/>
              <a:buNone/>
              <a:defRPr sz="1100" b="1">
                <a:solidFill>
                  <a:schemeClr val="bg1"/>
                </a:solidFill>
              </a:defRPr>
            </a:lvl3pPr>
            <a:lvl4pPr>
              <a:buFontTx/>
              <a:buNone/>
              <a:defRPr sz="1100" b="1">
                <a:solidFill>
                  <a:schemeClr val="bg1"/>
                </a:solidFill>
              </a:defRPr>
            </a:lvl4pPr>
            <a:lvl5pPr>
              <a:buFontTx/>
              <a:buNone/>
              <a:defRPr sz="1100" b="1">
                <a:solidFill>
                  <a:schemeClr val="bg1"/>
                </a:solidFill>
              </a:defRPr>
            </a:lvl5pPr>
          </a:lstStyle>
          <a:p>
            <a:pPr lvl="0"/>
            <a:r>
              <a:rPr lang="en-US" dirty="0" smtClean="0"/>
              <a:t>Click to edit Master text styles</a:t>
            </a:r>
          </a:p>
        </p:txBody>
      </p:sp>
      <p:sp>
        <p:nvSpPr>
          <p:cNvPr id="14" name="Content Placeholder 2"/>
          <p:cNvSpPr>
            <a:spLocks noGrp="1"/>
          </p:cNvSpPr>
          <p:nvPr>
            <p:ph idx="15"/>
          </p:nvPr>
        </p:nvSpPr>
        <p:spPr>
          <a:xfrm>
            <a:off x="381000" y="2209801"/>
            <a:ext cx="4038600" cy="3886200"/>
          </a:xfrm>
        </p:spPr>
        <p:txBody>
          <a:bodyPr/>
          <a:lstStyle>
            <a:lvl1pPr marL="228600" indent="-228600">
              <a:buClr>
                <a:srgbClr val="3797CF"/>
              </a:buClr>
              <a:buFont typeface="Wingdings" charset="2"/>
              <a:buChar char="§"/>
              <a:defRPr sz="1600"/>
            </a:lvl1pPr>
            <a:lvl2pPr>
              <a:buClr>
                <a:srgbClr val="0098DB"/>
              </a:buClr>
              <a:buFont typeface="Wingdings" charset="2"/>
              <a:buChar char="§"/>
              <a:defRPr sz="1800"/>
            </a:lvl2pPr>
            <a:lvl3pPr>
              <a:buClr>
                <a:srgbClr val="0098DB"/>
              </a:buClr>
              <a:buFont typeface="Wingdings" charset="2"/>
              <a:buChar char="§"/>
              <a:defRPr sz="1600"/>
            </a:lvl3pPr>
            <a:lvl4pPr>
              <a:buClr>
                <a:srgbClr val="0098DB"/>
              </a:buClr>
              <a:buFont typeface="Wingdings" charset="2"/>
              <a:buChar char="§"/>
              <a:defRPr sz="1400"/>
            </a:lvl4pPr>
            <a:lvl5pPr>
              <a:buClr>
                <a:srgbClr val="0098DB"/>
              </a:buClr>
              <a:buFont typeface="Wingdings" charset="2"/>
              <a:buChar char="§"/>
              <a:defRPr/>
            </a:lvl5pPr>
          </a:lstStyle>
          <a:p>
            <a:pPr lvl="0"/>
            <a:r>
              <a:rPr lang="en-US" dirty="0" smtClean="0"/>
              <a:t>Click to edit Master text styles</a:t>
            </a:r>
          </a:p>
          <a:p>
            <a:pPr lvl="0"/>
            <a:endParaRPr lang="en-US" dirty="0" smtClean="0"/>
          </a:p>
        </p:txBody>
      </p:sp>
      <p:sp>
        <p:nvSpPr>
          <p:cNvPr id="25" name="Chart Placeholder 24"/>
          <p:cNvSpPr>
            <a:spLocks noGrp="1"/>
          </p:cNvSpPr>
          <p:nvPr>
            <p:ph type="chart" sz="quarter" idx="16"/>
          </p:nvPr>
        </p:nvSpPr>
        <p:spPr>
          <a:xfrm>
            <a:off x="4648200" y="2209800"/>
            <a:ext cx="4114800" cy="3886200"/>
          </a:xfrm>
        </p:spPr>
        <p:txBody>
          <a:bodyPr/>
          <a:lstStyle>
            <a:lvl1pPr>
              <a:buFontTx/>
              <a:buNone/>
              <a:defRPr sz="1600"/>
            </a:lvl1pPr>
          </a:lstStyle>
          <a:p>
            <a:pPr lvl="0"/>
            <a:endParaRPr lang="en-US" noProof="0" dirty="0"/>
          </a:p>
        </p:txBody>
      </p:sp>
      <p:sp>
        <p:nvSpPr>
          <p:cNvPr id="10" name="Date Placeholder 3"/>
          <p:cNvSpPr>
            <a:spLocks noGrp="1"/>
          </p:cNvSpPr>
          <p:nvPr>
            <p:ph type="dt" sz="half" idx="17"/>
          </p:nvPr>
        </p:nvSpPr>
        <p:spPr>
          <a:xfrm>
            <a:off x="381000" y="6477000"/>
            <a:ext cx="6019800" cy="304800"/>
          </a:xfrm>
          <a:prstGeom prst="rect">
            <a:avLst/>
          </a:prstGeom>
        </p:spPr>
        <p:txBody>
          <a:bodyPr vert="horz" wrap="square" lIns="91440" tIns="45720" rIns="91440" bIns="45720" numCol="1" anchor="ctr" anchorCtr="0" compatLnSpc="1">
            <a:prstTxWarp prst="textNoShape">
              <a:avLst/>
            </a:prstTxWarp>
          </a:bodyPr>
          <a:lstStyle>
            <a:lvl1pPr>
              <a:defRPr sz="900">
                <a:solidFill>
                  <a:srgbClr val="005283"/>
                </a:solidFill>
                <a:cs typeface="Arial" charset="0"/>
              </a:defRPr>
            </a:lvl1pPr>
          </a:lstStyle>
          <a:p>
            <a:pPr>
              <a:defRPr/>
            </a:pPr>
            <a:r>
              <a:rPr lang="en-US" dirty="0" smtClean="0"/>
              <a:t>District of Columbia Public Schools  | June 13, 2011</a:t>
            </a:r>
            <a:endParaRPr lang="en-US" dirty="0"/>
          </a:p>
        </p:txBody>
      </p:sp>
      <p:sp>
        <p:nvSpPr>
          <p:cNvPr id="11" name="Slide Number Placeholder 5"/>
          <p:cNvSpPr>
            <a:spLocks noGrp="1"/>
          </p:cNvSpPr>
          <p:nvPr>
            <p:ph type="sldNum" sz="quarter" idx="18"/>
          </p:nvPr>
        </p:nvSpPr>
        <p:spPr>
          <a:xfrm>
            <a:off x="6553200" y="6477000"/>
            <a:ext cx="2209800" cy="304800"/>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005283"/>
                </a:solidFill>
                <a:latin typeface="Arial Bold" pitchFamily="-110" charset="0"/>
                <a:cs typeface="Arial Bold" pitchFamily="-110" charset="0"/>
              </a:defRPr>
            </a:lvl1pPr>
          </a:lstStyle>
          <a:p>
            <a:pPr>
              <a:defRPr/>
            </a:pPr>
            <a:fld id="{C3E2E374-FAF0-45AA-BBC8-2BE480C50A4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72B49-2F7D-4510-94BB-5800E74A822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72B49-2F7D-4510-94BB-5800E74A822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B72B49-2F7D-4510-94BB-5800E74A8225}"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B72B49-2F7D-4510-94BB-5800E74A8225}" type="datetimeFigureOut">
              <a:rPr lang="en-US" smtClean="0"/>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B72B49-2F7D-4510-94BB-5800E74A8225}" type="datetimeFigureOut">
              <a:rPr lang="en-US" smtClean="0"/>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72B49-2F7D-4510-94BB-5800E74A8225}" type="datetimeFigureOut">
              <a:rPr lang="en-US" smtClean="0"/>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72B49-2F7D-4510-94BB-5800E74A8225}"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72B49-2F7D-4510-94BB-5800E74A8225}"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DCCE3-B9F5-4179-BEA5-ACD3B51291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72B49-2F7D-4510-94BB-5800E74A8225}" type="datetimeFigureOut">
              <a:rPr lang="en-US" smtClean="0"/>
              <a:t>4/15/2013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DCCE3-B9F5-4179-BEA5-ACD3B51291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714375"/>
          </a:xfrm>
        </p:spPr>
        <p:txBody>
          <a:bodyPr>
            <a:normAutofit/>
          </a:bodyPr>
          <a:lstStyle/>
          <a:p>
            <a:r>
              <a:rPr lang="en-US" dirty="0" smtClean="0"/>
              <a:t>Enrollment Projections Methodology</a:t>
            </a:r>
            <a:endParaRPr lang="en-US" dirty="0"/>
          </a:p>
        </p:txBody>
      </p:sp>
      <p:sp>
        <p:nvSpPr>
          <p:cNvPr id="7" name="Date Placeholder 6"/>
          <p:cNvSpPr>
            <a:spLocks noGrp="1"/>
          </p:cNvSpPr>
          <p:nvPr>
            <p:ph type="dt" sz="half" idx="17"/>
          </p:nvPr>
        </p:nvSpPr>
        <p:spPr/>
        <p:txBody>
          <a:bodyPr/>
          <a:lstStyle/>
          <a:p>
            <a:pPr>
              <a:defRPr/>
            </a:pPr>
            <a:r>
              <a:rPr lang="en-US" dirty="0" smtClean="0"/>
              <a:t>District of Columbia Public Schools  |</a:t>
            </a:r>
            <a:endParaRPr lang="en-US" dirty="0"/>
          </a:p>
        </p:txBody>
      </p:sp>
      <p:sp>
        <p:nvSpPr>
          <p:cNvPr id="8" name="Slide Number Placeholder 7"/>
          <p:cNvSpPr>
            <a:spLocks noGrp="1"/>
          </p:cNvSpPr>
          <p:nvPr>
            <p:ph type="sldNum" sz="quarter" idx="18"/>
          </p:nvPr>
        </p:nvSpPr>
        <p:spPr/>
        <p:txBody>
          <a:bodyPr/>
          <a:lstStyle/>
          <a:p>
            <a:pPr>
              <a:defRPr/>
            </a:pPr>
            <a:fld id="{C3E2E374-FAF0-45AA-BBC8-2BE480C50A44}" type="slidenum">
              <a:rPr lang="en-US" smtClean="0"/>
              <a:pPr>
                <a:defRPr/>
              </a:pPr>
              <a:t>1</a:t>
            </a:fld>
            <a:endParaRPr lang="en-US" dirty="0"/>
          </a:p>
        </p:txBody>
      </p:sp>
      <p:sp>
        <p:nvSpPr>
          <p:cNvPr id="9" name="Rectangle 8"/>
          <p:cNvSpPr/>
          <p:nvPr/>
        </p:nvSpPr>
        <p:spPr>
          <a:xfrm>
            <a:off x="228600" y="990601"/>
            <a:ext cx="8229600" cy="2092881"/>
          </a:xfrm>
          <a:prstGeom prst="rect">
            <a:avLst/>
          </a:prstGeom>
        </p:spPr>
        <p:txBody>
          <a:bodyPr wrap="square">
            <a:spAutoFit/>
          </a:bodyPr>
          <a:lstStyle/>
          <a:p>
            <a:pPr marL="231775" indent="-231775"/>
            <a:r>
              <a:rPr lang="en-US" dirty="0" smtClean="0"/>
              <a:t>The base of the model is October 5, 2012 official reported enrollment, as submitted to OSSE. Using those numbers, DCPS goes through a process to develop a conservative estimate of October 5, 2013 enrollment. </a:t>
            </a:r>
          </a:p>
          <a:p>
            <a:pPr marL="231775" indent="-231775"/>
            <a:endParaRPr lang="en-US" dirty="0" smtClean="0"/>
          </a:p>
          <a:p>
            <a:endParaRPr lang="en-US" sz="1100" dirty="0" smtClean="0"/>
          </a:p>
          <a:p>
            <a:endParaRPr lang="en-US" dirty="0" smtClean="0"/>
          </a:p>
          <a:p>
            <a:endParaRPr lang="en-US" dirty="0" smtClean="0"/>
          </a:p>
          <a:p>
            <a:endParaRPr lang="en-US" sz="1100" dirty="0" smtClean="0"/>
          </a:p>
        </p:txBody>
      </p:sp>
      <p:graphicFrame>
        <p:nvGraphicFramePr>
          <p:cNvPr id="10" name="Diagram 9"/>
          <p:cNvGraphicFramePr/>
          <p:nvPr>
            <p:extLst>
              <p:ext uri="{D42A27DB-BD31-4B8C-83A1-F6EECF244321}">
                <p14:modId xmlns:p14="http://schemas.microsoft.com/office/powerpoint/2010/main" val="3696300904"/>
              </p:ext>
            </p:extLst>
          </p:nvPr>
        </p:nvGraphicFramePr>
        <p:xfrm>
          <a:off x="304800" y="2057400"/>
          <a:ext cx="8534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7"/>
          <p:cNvSpPr>
            <a:spLocks noGrp="1"/>
          </p:cNvSpPr>
          <p:nvPr>
            <p:ph type="sldNum" sz="quarter" idx="18"/>
          </p:nvPr>
        </p:nvSpPr>
        <p:spPr/>
        <p:txBody>
          <a:bodyPr/>
          <a:lstStyle/>
          <a:p>
            <a:pPr>
              <a:defRPr/>
            </a:pPr>
            <a:fld id="{C3E2E374-FAF0-45AA-BBC8-2BE480C50A44}" type="slidenum">
              <a:rPr lang="en-US" smtClean="0"/>
              <a:pPr>
                <a:defRPr/>
              </a:pPr>
              <a:t>2</a:t>
            </a:fld>
            <a:endParaRPr lang="en-US" dirty="0"/>
          </a:p>
        </p:txBody>
      </p:sp>
      <p:graphicFrame>
        <p:nvGraphicFramePr>
          <p:cNvPr id="10" name="Diagram 9"/>
          <p:cNvGraphicFramePr/>
          <p:nvPr/>
        </p:nvGraphicFramePr>
        <p:xfrm>
          <a:off x="381000" y="304800"/>
          <a:ext cx="8382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386</Words>
  <Application>Microsoft Office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Enrollment Projections Methodology</vt:lpstr>
      <vt:lpstr>PowerPoint Presentation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Projections Methodology</dc:title>
  <dc:creator>claudia.lujan</dc:creator>
  <cp:lastModifiedBy>Wadlington, Erika (Council)</cp:lastModifiedBy>
  <cp:revision>6</cp:revision>
  <dcterms:created xsi:type="dcterms:W3CDTF">2011-12-15T20:37:57Z</dcterms:created>
  <dcterms:modified xsi:type="dcterms:W3CDTF">2013-04-15T12:56:22Z</dcterms:modified>
</cp:coreProperties>
</file>